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3"/>
  </p:notesMasterIdLst>
  <p:sldIdLst>
    <p:sldId id="256" r:id="rId2"/>
    <p:sldId id="257" r:id="rId3"/>
    <p:sldId id="258" r:id="rId4"/>
    <p:sldId id="259" r:id="rId5"/>
    <p:sldId id="261" r:id="rId6"/>
    <p:sldId id="262" r:id="rId7"/>
    <p:sldId id="263" r:id="rId8"/>
    <p:sldId id="264" r:id="rId9"/>
    <p:sldId id="265" r:id="rId10"/>
    <p:sldId id="266" r:id="rId11"/>
    <p:sldId id="26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11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89" autoAdjust="0"/>
    <p:restoredTop sz="79477" autoAdjust="0"/>
  </p:normalViewPr>
  <p:slideViewPr>
    <p:cSldViewPr snapToGrid="0" snapToObjects="1">
      <p:cViewPr>
        <p:scale>
          <a:sx n="120" d="100"/>
          <a:sy n="120" d="100"/>
        </p:scale>
        <p:origin x="3312" y="1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tiff>
</file>

<file path=ppt/media/image15.tiff>
</file>

<file path=ppt/media/image16.png>
</file>

<file path=ppt/media/image17.jpeg>
</file>

<file path=ppt/media/image18.png>
</file>

<file path=ppt/media/image19.jpeg>
</file>

<file path=ppt/media/image2.png>
</file>

<file path=ppt/media/image20.png>
</file>

<file path=ppt/media/image21.png>
</file>

<file path=ppt/media/image22.png>
</file>

<file path=ppt/media/image23.tiff>
</file>

<file path=ppt/media/image24.png>
</file>

<file path=ppt/media/image25.png>
</file>

<file path=ppt/media/image26.jpg>
</file>

<file path=ppt/media/image3.png>
</file>

<file path=ppt/media/image4.png>
</file>

<file path=ppt/media/image5.jpeg>
</file>

<file path=ppt/media/image6.jpeg>
</file>

<file path=ppt/media/image7.jpeg>
</file>

<file path=ppt/media/image8.jpeg>
</file>

<file path=ppt/media/image9.jp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F2AD9E-091B-43F3-BB72-B1564954450A}" type="datetimeFigureOut">
              <a:rPr lang="zh-CN" altLang="en-US" smtClean="0"/>
              <a:t>2020/10/31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72F429-F630-4DAA-A0E5-B0181C4AD0E8}" type="slidenum">
              <a:rPr lang="zh-CN" altLang="en-US" smtClean="0"/>
              <a:t>‹#›</a:t>
            </a:fld>
            <a:endParaRPr lang="zh-CN" altLang="en-US"/>
          </a:p>
        </p:txBody>
      </p:sp>
    </p:spTree>
    <p:extLst>
      <p:ext uri="{BB962C8B-B14F-4D97-AF65-F5344CB8AC3E}">
        <p14:creationId xmlns:p14="http://schemas.microsoft.com/office/powerpoint/2010/main" val="1869178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大家好，我是吴家行，我的课程项目题目叫做基于并行流处理的移动端目标检测。</a:t>
            </a:r>
          </a:p>
        </p:txBody>
      </p:sp>
      <p:sp>
        <p:nvSpPr>
          <p:cNvPr id="4" name="灯片编号占位符 3"/>
          <p:cNvSpPr>
            <a:spLocks noGrp="1"/>
          </p:cNvSpPr>
          <p:nvPr>
            <p:ph type="sldNum" sz="quarter" idx="5"/>
          </p:nvPr>
        </p:nvSpPr>
        <p:spPr/>
        <p:txBody>
          <a:bodyPr/>
          <a:lstStyle/>
          <a:p>
            <a:fld id="{6472F429-F630-4DAA-A0E5-B0181C4AD0E8}" type="slidenum">
              <a:rPr lang="zh-CN" altLang="en-US" smtClean="0"/>
              <a:t>1</a:t>
            </a:fld>
            <a:endParaRPr lang="zh-CN" altLang="en-US"/>
          </a:p>
        </p:txBody>
      </p:sp>
    </p:spTree>
    <p:extLst>
      <p:ext uri="{BB962C8B-B14F-4D97-AF65-F5344CB8AC3E}">
        <p14:creationId xmlns:p14="http://schemas.microsoft.com/office/powerpoint/2010/main" val="17376205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最后，选取</a:t>
            </a:r>
            <a:r>
              <a:rPr kumimoji="1" lang="en-US" altLang="zh-CN" dirty="0"/>
              <a:t>6x1</a:t>
            </a:r>
            <a:r>
              <a:rPr kumimoji="1" lang="zh-CN" altLang="en-US" dirty="0"/>
              <a:t>分片方式，我录制了一个移动端上目标检测的</a:t>
            </a:r>
            <a:r>
              <a:rPr kumimoji="1" lang="en-US" altLang="zh-CN" dirty="0"/>
              <a:t>Demo</a:t>
            </a:r>
            <a:r>
              <a:rPr kumimoji="1" lang="zh-CN" altLang="en-US" dirty="0"/>
              <a:t>展示。以上就是我的汇报内容。</a:t>
            </a:r>
          </a:p>
        </p:txBody>
      </p:sp>
      <p:sp>
        <p:nvSpPr>
          <p:cNvPr id="4" name="灯片编号占位符 3"/>
          <p:cNvSpPr>
            <a:spLocks noGrp="1"/>
          </p:cNvSpPr>
          <p:nvPr>
            <p:ph type="sldNum" sz="quarter" idx="5"/>
          </p:nvPr>
        </p:nvSpPr>
        <p:spPr/>
        <p:txBody>
          <a:bodyPr/>
          <a:lstStyle/>
          <a:p>
            <a:fld id="{6472F429-F630-4DAA-A0E5-B0181C4AD0E8}" type="slidenum">
              <a:rPr lang="zh-CN" altLang="en-US" smtClean="0"/>
              <a:t>10</a:t>
            </a:fld>
            <a:endParaRPr lang="zh-CN" altLang="en-US"/>
          </a:p>
        </p:txBody>
      </p:sp>
    </p:spTree>
    <p:extLst>
      <p:ext uri="{BB962C8B-B14F-4D97-AF65-F5344CB8AC3E}">
        <p14:creationId xmlns:p14="http://schemas.microsoft.com/office/powerpoint/2010/main" val="1865062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我的这个想法主要受</a:t>
            </a:r>
            <a:r>
              <a:rPr lang="en-US" altLang="zh-CN" dirty="0" err="1"/>
              <a:t>mobisys</a:t>
            </a:r>
            <a:r>
              <a:rPr lang="en-US" altLang="zh-CN" dirty="0"/>
              <a:t> 2018</a:t>
            </a:r>
            <a:r>
              <a:rPr lang="zh-CN" altLang="en-US" dirty="0"/>
              <a:t>的文章启发，这篇文章是为了解决无线</a:t>
            </a:r>
            <a:r>
              <a:rPr lang="en-US" altLang="zh-CN" dirty="0"/>
              <a:t>VR</a:t>
            </a:r>
            <a:r>
              <a:rPr lang="zh-CN" altLang="en-US" dirty="0"/>
              <a:t>高清视频传输效率的问题，将渲染任务放在服务器上，客户端仅用来显示画面，通过无线的方式传输视频，在视频的编码和传输上采用了一种并行渲染和流处理的方法，在并行的流传输的过程中，作者将左右眼画面分别切分成上下两部分，整个视频对应有四个部分，也就是四个视频流并行的处理，节省了流处理的时间，右边的图也形象的说明了节省时间的原因。因此，我想将这种方法实现在基于边端协同的目标检测上，提高高清视频目标检测的精度和速度。</a:t>
            </a:r>
          </a:p>
        </p:txBody>
      </p:sp>
      <p:sp>
        <p:nvSpPr>
          <p:cNvPr id="4" name="灯片编号占位符 3"/>
          <p:cNvSpPr>
            <a:spLocks noGrp="1"/>
          </p:cNvSpPr>
          <p:nvPr>
            <p:ph type="sldNum" sz="quarter" idx="5"/>
          </p:nvPr>
        </p:nvSpPr>
        <p:spPr/>
        <p:txBody>
          <a:bodyPr/>
          <a:lstStyle/>
          <a:p>
            <a:fld id="{6472F429-F630-4DAA-A0E5-B0181C4AD0E8}" type="slidenum">
              <a:rPr lang="zh-CN" altLang="en-US" smtClean="0"/>
              <a:t>2</a:t>
            </a:fld>
            <a:endParaRPr lang="zh-CN" altLang="en-US"/>
          </a:p>
        </p:txBody>
      </p:sp>
    </p:spTree>
    <p:extLst>
      <p:ext uri="{BB962C8B-B14F-4D97-AF65-F5344CB8AC3E}">
        <p14:creationId xmlns:p14="http://schemas.microsoft.com/office/powerpoint/2010/main" val="1350183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cs typeface="+mn-cs"/>
              </a:rPr>
              <a:t>基于计算机视觉的</a:t>
            </a:r>
            <a:r>
              <a:rPr lang="en-US" altLang="zh-CN" sz="1200" kern="1200" dirty="0">
                <a:solidFill>
                  <a:schemeClr val="tx1"/>
                </a:solidFill>
                <a:effectLst/>
                <a:cs typeface="+mn-cs"/>
              </a:rPr>
              <a:t>AR</a:t>
            </a:r>
            <a:r>
              <a:rPr lang="zh-CN" altLang="zh-CN" sz="1200" kern="1200" dirty="0">
                <a:solidFill>
                  <a:schemeClr val="tx1"/>
                </a:solidFill>
                <a:effectLst/>
                <a:cs typeface="+mn-cs"/>
              </a:rPr>
              <a:t>技术通过实时的计算，对摄像头实时捕捉的视频画面上进行进一步的渲染，将计算机产生的图像和现实世界图像进行混合，增强人们对现实世界的理解</a:t>
            </a:r>
            <a:r>
              <a:rPr lang="zh-CN" altLang="en-US" sz="1200" kern="1200" dirty="0">
                <a:solidFill>
                  <a:schemeClr val="tx1"/>
                </a:solidFill>
                <a:effectLst/>
                <a:cs typeface="+mn-cs"/>
              </a:rPr>
              <a:t>，目前的</a:t>
            </a:r>
            <a:r>
              <a:rPr lang="en-US" altLang="zh-CN" sz="1200" kern="1200" dirty="0">
                <a:solidFill>
                  <a:schemeClr val="tx1"/>
                </a:solidFill>
                <a:effectLst/>
                <a:cs typeface="+mn-cs"/>
              </a:rPr>
              <a:t>AR</a:t>
            </a:r>
            <a:r>
              <a:rPr lang="zh-CN" altLang="en-US" sz="1200" kern="1200" dirty="0">
                <a:solidFill>
                  <a:schemeClr val="tx1"/>
                </a:solidFill>
                <a:effectLst/>
                <a:cs typeface="+mn-cs"/>
              </a:rPr>
              <a:t>技术可以</a:t>
            </a:r>
            <a:r>
              <a:rPr lang="zh-CN" altLang="zh-CN" sz="1200" kern="1200" dirty="0">
                <a:solidFill>
                  <a:schemeClr val="tx1"/>
                </a:solidFill>
                <a:effectLst/>
                <a:cs typeface="+mn-cs"/>
              </a:rPr>
              <a:t>通过手机摄像头对立体三维空间进行建模</a:t>
            </a:r>
            <a:r>
              <a:rPr lang="zh-CN" altLang="en-US" sz="1200" kern="1200" dirty="0">
                <a:solidFill>
                  <a:schemeClr val="tx1"/>
                </a:solidFill>
                <a:effectLst/>
                <a:cs typeface="+mn-cs"/>
              </a:rPr>
              <a:t>，比如第一张图中可以在一个平面上构建虚拟图像，但是由于</a:t>
            </a:r>
            <a:r>
              <a:rPr lang="zh-CN" altLang="zh-CN" sz="1200" kern="1200" dirty="0">
                <a:solidFill>
                  <a:schemeClr val="tx1"/>
                </a:solidFill>
                <a:effectLst/>
                <a:cs typeface="+mn-cs"/>
              </a:rPr>
              <a:t>目标检测任务</a:t>
            </a:r>
            <a:r>
              <a:rPr lang="zh-CN" altLang="en-US" sz="1200" kern="1200" dirty="0">
                <a:solidFill>
                  <a:schemeClr val="tx1"/>
                </a:solidFill>
                <a:effectLst/>
                <a:cs typeface="+mn-cs"/>
              </a:rPr>
              <a:t>是一种计算密集的任务，</a:t>
            </a:r>
            <a:r>
              <a:rPr lang="zh-CN" altLang="zh-CN" sz="1200" kern="1200" dirty="0">
                <a:solidFill>
                  <a:schemeClr val="tx1"/>
                </a:solidFill>
                <a:effectLst/>
                <a:cs typeface="+mn-cs"/>
              </a:rPr>
              <a:t>需要消耗大量的计算资源和能源消耗</a:t>
            </a:r>
            <a:r>
              <a:rPr lang="zh-CN" altLang="en-US" sz="1200" kern="1200" dirty="0">
                <a:solidFill>
                  <a:schemeClr val="tx1"/>
                </a:solidFill>
                <a:effectLst/>
                <a:cs typeface="+mn-cs"/>
              </a:rPr>
              <a:t>，缺乏像第二张图一样对现实世界中的物体识别和分类的能力</a:t>
            </a:r>
            <a:r>
              <a:rPr lang="zh-CN" altLang="zh-CN" sz="1200" kern="1200" dirty="0">
                <a:solidFill>
                  <a:schemeClr val="tx1"/>
                </a:solidFill>
                <a:effectLst/>
                <a:cs typeface="+mn-cs"/>
              </a:rPr>
              <a:t>，</a:t>
            </a:r>
            <a:r>
              <a:rPr lang="zh-CN" altLang="en-US" sz="1200" kern="1200" dirty="0">
                <a:solidFill>
                  <a:schemeClr val="tx1"/>
                </a:solidFill>
                <a:effectLst/>
                <a:cs typeface="+mn-cs"/>
              </a:rPr>
              <a:t>本项目主要针对这个问题进行研究，实现</a:t>
            </a:r>
            <a:r>
              <a:rPr lang="en-US" altLang="zh-CN" sz="1200" kern="1200" dirty="0">
                <a:solidFill>
                  <a:schemeClr val="tx1"/>
                </a:solidFill>
                <a:effectLst/>
                <a:cs typeface="+mn-cs"/>
              </a:rPr>
              <a:t>AR</a:t>
            </a:r>
            <a:r>
              <a:rPr lang="zh-CN" altLang="en-US" sz="1200" kern="1200" dirty="0">
                <a:solidFill>
                  <a:schemeClr val="tx1"/>
                </a:solidFill>
                <a:effectLst/>
                <a:cs typeface="+mn-cs"/>
              </a:rPr>
              <a:t>场景下对高清视频的多目标检测。</a:t>
            </a:r>
            <a:endParaRPr kumimoji="1" lang="zh-CN" altLang="en-US" dirty="0"/>
          </a:p>
          <a:p>
            <a:endParaRPr lang="zh-CN" altLang="en-US" dirty="0"/>
          </a:p>
        </p:txBody>
      </p:sp>
      <p:sp>
        <p:nvSpPr>
          <p:cNvPr id="4" name="灯片编号占位符 3"/>
          <p:cNvSpPr>
            <a:spLocks noGrp="1"/>
          </p:cNvSpPr>
          <p:nvPr>
            <p:ph type="sldNum" sz="quarter" idx="5"/>
          </p:nvPr>
        </p:nvSpPr>
        <p:spPr/>
        <p:txBody>
          <a:bodyPr/>
          <a:lstStyle/>
          <a:p>
            <a:fld id="{6472F429-F630-4DAA-A0E5-B0181C4AD0E8}" type="slidenum">
              <a:rPr lang="zh-CN" altLang="en-US" smtClean="0"/>
              <a:t>3</a:t>
            </a:fld>
            <a:endParaRPr lang="zh-CN" altLang="en-US"/>
          </a:p>
        </p:txBody>
      </p:sp>
    </p:spTree>
    <p:extLst>
      <p:ext uri="{BB962C8B-B14F-4D97-AF65-F5344CB8AC3E}">
        <p14:creationId xmlns:p14="http://schemas.microsoft.com/office/powerpoint/2010/main" val="3961130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和这篇论文的系统结构类似，我的目标检测系统也分为服务端和移动端，服务端用来进行目标检测任务，移动端负责跟踪和显示目标结果。检测流程如下，</a:t>
            </a:r>
            <a:r>
              <a:rPr lang="zh-CN" altLang="zh-CN" sz="1200" b="0" i="0" kern="1200" dirty="0">
                <a:solidFill>
                  <a:schemeClr val="tx1"/>
                </a:solidFill>
                <a:effectLst/>
                <a:latin typeface="Times New Roman" panose="02020603050405020304" pitchFamily="18" charset="0"/>
                <a:ea typeface="+mn-ea"/>
                <a:cs typeface="+mn-cs"/>
              </a:rPr>
              <a:t>移动</a:t>
            </a:r>
            <a:r>
              <a:rPr lang="zh-CN" altLang="en-US" sz="1200" b="0" i="0" kern="1200" dirty="0">
                <a:solidFill>
                  <a:schemeClr val="tx1"/>
                </a:solidFill>
                <a:effectLst/>
                <a:latin typeface="Times New Roman" panose="02020603050405020304" pitchFamily="18" charset="0"/>
                <a:ea typeface="+mn-ea"/>
                <a:cs typeface="+mn-cs"/>
              </a:rPr>
              <a:t>终端将</a:t>
            </a:r>
            <a:r>
              <a:rPr lang="zh-CN" altLang="zh-CN" sz="1200" b="0" i="0" kern="1200" dirty="0">
                <a:solidFill>
                  <a:schemeClr val="tx1"/>
                </a:solidFill>
                <a:effectLst/>
                <a:latin typeface="Times New Roman" panose="02020603050405020304" pitchFamily="18" charset="0"/>
                <a:ea typeface="+mn-ea"/>
                <a:cs typeface="+mn-cs"/>
              </a:rPr>
              <a:t>实时捕捉的</a:t>
            </a:r>
            <a:r>
              <a:rPr lang="zh-CN" altLang="en-US" sz="1200" b="0" i="0" kern="1200" dirty="0">
                <a:solidFill>
                  <a:schemeClr val="tx1"/>
                </a:solidFill>
                <a:effectLst/>
                <a:latin typeface="Times New Roman" panose="02020603050405020304" pitchFamily="18" charset="0"/>
                <a:ea typeface="+mn-ea"/>
                <a:cs typeface="+mn-cs"/>
              </a:rPr>
              <a:t>关键</a:t>
            </a:r>
            <a:r>
              <a:rPr lang="zh-CN" altLang="zh-CN" sz="1200" b="0" i="0" kern="1200" dirty="0">
                <a:solidFill>
                  <a:schemeClr val="tx1"/>
                </a:solidFill>
                <a:effectLst/>
                <a:latin typeface="Times New Roman" panose="02020603050405020304" pitchFamily="18" charset="0"/>
                <a:ea typeface="+mn-ea"/>
                <a:cs typeface="+mn-cs"/>
              </a:rPr>
              <a:t>视频帧发送到边缘服务器</a:t>
            </a:r>
            <a:r>
              <a:rPr lang="zh-CN" altLang="en-US" sz="1200" b="0" i="0" kern="1200" dirty="0">
                <a:solidFill>
                  <a:schemeClr val="tx1"/>
                </a:solidFill>
                <a:effectLst/>
                <a:latin typeface="Times New Roman" panose="02020603050405020304" pitchFamily="18" charset="0"/>
                <a:ea typeface="+mn-ea"/>
                <a:cs typeface="+mn-cs"/>
              </a:rPr>
              <a:t>，</a:t>
            </a:r>
            <a:r>
              <a:rPr lang="zh-CN" altLang="zh-CN" sz="1200" b="0" i="0" kern="1200" dirty="0">
                <a:solidFill>
                  <a:schemeClr val="tx1"/>
                </a:solidFill>
                <a:effectLst/>
                <a:latin typeface="Times New Roman" panose="02020603050405020304" pitchFamily="18" charset="0"/>
                <a:ea typeface="+mn-ea"/>
                <a:cs typeface="+mn-cs"/>
              </a:rPr>
              <a:t>边缘服务器运行目标检测模型识别出视频中出现的目标</a:t>
            </a:r>
            <a:r>
              <a:rPr lang="zh-CN" altLang="en-US" sz="1200" b="0" i="0" kern="1200" dirty="0">
                <a:solidFill>
                  <a:schemeClr val="tx1"/>
                </a:solidFill>
                <a:effectLst/>
                <a:latin typeface="Times New Roman" panose="02020603050405020304" pitchFamily="18" charset="0"/>
                <a:ea typeface="+mn-ea"/>
                <a:cs typeface="+mn-cs"/>
              </a:rPr>
              <a:t>，将检测结果</a:t>
            </a:r>
            <a:r>
              <a:rPr lang="zh-CN" altLang="zh-CN" sz="1200" b="0" i="0" kern="1200" dirty="0">
                <a:solidFill>
                  <a:schemeClr val="tx1"/>
                </a:solidFill>
                <a:effectLst/>
                <a:latin typeface="Times New Roman" panose="02020603050405020304" pitchFamily="18" charset="0"/>
                <a:ea typeface="+mn-ea"/>
                <a:cs typeface="+mn-cs"/>
              </a:rPr>
              <a:t>返回给移动设备。移动设备通过目标跟踪将目标检测结果更新到当前的视频帧，在用户看来，移动设备上显示的结果便是连续的、实时的目标检测结果。</a:t>
            </a:r>
            <a:r>
              <a:rPr lang="zh-CN" altLang="en-US" sz="1200" b="0" i="0" kern="1200" dirty="0">
                <a:solidFill>
                  <a:schemeClr val="tx1"/>
                </a:solidFill>
                <a:effectLst/>
                <a:latin typeface="Times New Roman" panose="02020603050405020304" pitchFamily="18" charset="0"/>
                <a:ea typeface="+mn-ea"/>
                <a:cs typeface="+mn-cs"/>
              </a:rPr>
              <a:t>我的改进主要在于此流程中的视频编码传输部分，将前面作者用到并行流处理机制应用在这个部分使系统对高分辨率视频进行准确实时的目标检测。</a:t>
            </a:r>
            <a:endParaRPr lang="zh-CN" altLang="en-US" dirty="0"/>
          </a:p>
        </p:txBody>
      </p:sp>
      <p:sp>
        <p:nvSpPr>
          <p:cNvPr id="4" name="灯片编号占位符 3"/>
          <p:cNvSpPr>
            <a:spLocks noGrp="1"/>
          </p:cNvSpPr>
          <p:nvPr>
            <p:ph type="sldNum" sz="quarter" idx="5"/>
          </p:nvPr>
        </p:nvSpPr>
        <p:spPr/>
        <p:txBody>
          <a:bodyPr/>
          <a:lstStyle/>
          <a:p>
            <a:fld id="{6472F429-F630-4DAA-A0E5-B0181C4AD0E8}" type="slidenum">
              <a:rPr lang="zh-CN" altLang="en-US" smtClean="0"/>
              <a:t>4</a:t>
            </a:fld>
            <a:endParaRPr lang="zh-CN" altLang="en-US"/>
          </a:p>
        </p:txBody>
      </p:sp>
    </p:spTree>
    <p:extLst>
      <p:ext uri="{BB962C8B-B14F-4D97-AF65-F5344CB8AC3E}">
        <p14:creationId xmlns:p14="http://schemas.microsoft.com/office/powerpoint/2010/main" val="2197971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和这篇论文的系统结构类似，我的目标检测系统也分为服务端和移动端，服务端用来进行目标检测任务，移动端负责跟踪和显示目标结果。检测流程如下，</a:t>
            </a:r>
            <a:r>
              <a:rPr lang="zh-CN" altLang="zh-CN" sz="1200" b="0" i="0" kern="1200" dirty="0">
                <a:solidFill>
                  <a:schemeClr val="tx1"/>
                </a:solidFill>
                <a:effectLst/>
                <a:latin typeface="Times New Roman" panose="02020603050405020304" pitchFamily="18" charset="0"/>
                <a:ea typeface="+mn-ea"/>
                <a:cs typeface="+mn-cs"/>
              </a:rPr>
              <a:t>移动</a:t>
            </a:r>
            <a:r>
              <a:rPr lang="zh-CN" altLang="en-US" sz="1200" b="0" i="0" kern="1200" dirty="0">
                <a:solidFill>
                  <a:schemeClr val="tx1"/>
                </a:solidFill>
                <a:effectLst/>
                <a:latin typeface="Times New Roman" panose="02020603050405020304" pitchFamily="18" charset="0"/>
                <a:ea typeface="+mn-ea"/>
                <a:cs typeface="+mn-cs"/>
              </a:rPr>
              <a:t>终端将</a:t>
            </a:r>
            <a:r>
              <a:rPr lang="zh-CN" altLang="zh-CN" sz="1200" b="0" i="0" kern="1200" dirty="0">
                <a:solidFill>
                  <a:schemeClr val="tx1"/>
                </a:solidFill>
                <a:effectLst/>
                <a:latin typeface="Times New Roman" panose="02020603050405020304" pitchFamily="18" charset="0"/>
                <a:ea typeface="+mn-ea"/>
                <a:cs typeface="+mn-cs"/>
              </a:rPr>
              <a:t>实时捕捉的</a:t>
            </a:r>
            <a:r>
              <a:rPr lang="zh-CN" altLang="en-US" sz="1200" b="0" i="0" kern="1200" dirty="0">
                <a:solidFill>
                  <a:schemeClr val="tx1"/>
                </a:solidFill>
                <a:effectLst/>
                <a:latin typeface="Times New Roman" panose="02020603050405020304" pitchFamily="18" charset="0"/>
                <a:ea typeface="+mn-ea"/>
                <a:cs typeface="+mn-cs"/>
              </a:rPr>
              <a:t>关键</a:t>
            </a:r>
            <a:r>
              <a:rPr lang="zh-CN" altLang="zh-CN" sz="1200" b="0" i="0" kern="1200" dirty="0">
                <a:solidFill>
                  <a:schemeClr val="tx1"/>
                </a:solidFill>
                <a:effectLst/>
                <a:latin typeface="Times New Roman" panose="02020603050405020304" pitchFamily="18" charset="0"/>
                <a:ea typeface="+mn-ea"/>
                <a:cs typeface="+mn-cs"/>
              </a:rPr>
              <a:t>视频帧发送到边缘服务器</a:t>
            </a:r>
            <a:r>
              <a:rPr lang="zh-CN" altLang="en-US" sz="1200" b="0" i="0" kern="1200" dirty="0">
                <a:solidFill>
                  <a:schemeClr val="tx1"/>
                </a:solidFill>
                <a:effectLst/>
                <a:latin typeface="Times New Roman" panose="02020603050405020304" pitchFamily="18" charset="0"/>
                <a:ea typeface="+mn-ea"/>
                <a:cs typeface="+mn-cs"/>
              </a:rPr>
              <a:t>，</a:t>
            </a:r>
            <a:r>
              <a:rPr lang="zh-CN" altLang="zh-CN" sz="1200" b="0" i="0" kern="1200" dirty="0">
                <a:solidFill>
                  <a:schemeClr val="tx1"/>
                </a:solidFill>
                <a:effectLst/>
                <a:latin typeface="Times New Roman" panose="02020603050405020304" pitchFamily="18" charset="0"/>
                <a:ea typeface="+mn-ea"/>
                <a:cs typeface="+mn-cs"/>
              </a:rPr>
              <a:t>边缘服务器运行目标检测模型识别出视频中出现的目标</a:t>
            </a:r>
            <a:r>
              <a:rPr lang="zh-CN" altLang="en-US" sz="1200" b="0" i="0" kern="1200" dirty="0">
                <a:solidFill>
                  <a:schemeClr val="tx1"/>
                </a:solidFill>
                <a:effectLst/>
                <a:latin typeface="Times New Roman" panose="02020603050405020304" pitchFamily="18" charset="0"/>
                <a:ea typeface="+mn-ea"/>
                <a:cs typeface="+mn-cs"/>
              </a:rPr>
              <a:t>，将检测结果</a:t>
            </a:r>
            <a:r>
              <a:rPr lang="zh-CN" altLang="zh-CN" sz="1200" b="0" i="0" kern="1200" dirty="0">
                <a:solidFill>
                  <a:schemeClr val="tx1"/>
                </a:solidFill>
                <a:effectLst/>
                <a:latin typeface="Times New Roman" panose="02020603050405020304" pitchFamily="18" charset="0"/>
                <a:ea typeface="+mn-ea"/>
                <a:cs typeface="+mn-cs"/>
              </a:rPr>
              <a:t>返回给移动设备。移动设备通过目标跟踪将目标检测结果更新到当前的视频帧，在用户看来，移动设备上显示的结果便是连续的、实时的目标检测结果。</a:t>
            </a:r>
            <a:r>
              <a:rPr lang="zh-CN" altLang="en-US" sz="1200" b="0" i="0" kern="1200" dirty="0">
                <a:solidFill>
                  <a:schemeClr val="tx1"/>
                </a:solidFill>
                <a:effectLst/>
                <a:latin typeface="Times New Roman" panose="02020603050405020304" pitchFamily="18" charset="0"/>
                <a:ea typeface="+mn-ea"/>
                <a:cs typeface="+mn-cs"/>
              </a:rPr>
              <a:t>我的改进主要在于此流程中的视频编码传输部分，将前面作者用到并行流处理机制应用在这个部分使系统对高分辨率视频进行准确实时的目标检测。</a:t>
            </a:r>
            <a:endParaRPr lang="zh-CN" altLang="en-US" dirty="0"/>
          </a:p>
        </p:txBody>
      </p:sp>
      <p:sp>
        <p:nvSpPr>
          <p:cNvPr id="4" name="灯片编号占位符 3"/>
          <p:cNvSpPr>
            <a:spLocks noGrp="1"/>
          </p:cNvSpPr>
          <p:nvPr>
            <p:ph type="sldNum" sz="quarter" idx="5"/>
          </p:nvPr>
        </p:nvSpPr>
        <p:spPr/>
        <p:txBody>
          <a:bodyPr/>
          <a:lstStyle/>
          <a:p>
            <a:fld id="{6472F429-F630-4DAA-A0E5-B0181C4AD0E8}" type="slidenum">
              <a:rPr lang="zh-CN" altLang="en-US" smtClean="0"/>
              <a:t>5</a:t>
            </a:fld>
            <a:endParaRPr lang="zh-CN" altLang="en-US"/>
          </a:p>
        </p:txBody>
      </p:sp>
    </p:spTree>
    <p:extLst>
      <p:ext uri="{BB962C8B-B14F-4D97-AF65-F5344CB8AC3E}">
        <p14:creationId xmlns:p14="http://schemas.microsoft.com/office/powerpoint/2010/main" val="211279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这是实验的硬件配置，远程服务器性能较高，配有两块</a:t>
            </a:r>
            <a:r>
              <a:rPr lang="en-US" altLang="zh-CN" dirty="0"/>
              <a:t>GTX 2080ti</a:t>
            </a:r>
            <a:r>
              <a:rPr lang="zh-CN" altLang="en-US" dirty="0"/>
              <a:t>显卡，用于目标检测，有线连接到一个路由器上，移动设备就是我自己的手机，一台</a:t>
            </a:r>
            <a:r>
              <a:rPr lang="en-US" altLang="zh-CN" dirty="0"/>
              <a:t>iphone11</a:t>
            </a:r>
            <a:r>
              <a:rPr lang="zh-CN" altLang="en-US" dirty="0"/>
              <a:t>，</a:t>
            </a:r>
            <a:r>
              <a:rPr lang="en-US" altLang="zh-CN" dirty="0"/>
              <a:t>A13</a:t>
            </a:r>
            <a:r>
              <a:rPr lang="zh-CN" altLang="en-US" dirty="0"/>
              <a:t>芯片，</a:t>
            </a:r>
            <a:r>
              <a:rPr lang="en-US" altLang="zh-CN" dirty="0"/>
              <a:t>4</a:t>
            </a:r>
            <a:r>
              <a:rPr lang="zh-CN" altLang="en-US" dirty="0"/>
              <a:t>核处理器</a:t>
            </a:r>
            <a:r>
              <a:rPr lang="en-US" altLang="zh-CN" dirty="0"/>
              <a:t>,5GHZ</a:t>
            </a:r>
            <a:r>
              <a:rPr lang="zh-CN" altLang="en-US" dirty="0"/>
              <a:t>频段连接</a:t>
            </a:r>
            <a:r>
              <a:rPr lang="en-US" altLang="zh-CN" dirty="0" err="1"/>
              <a:t>wifi</a:t>
            </a:r>
            <a:endParaRPr lang="en-US" altLang="zh-CN" dirty="0"/>
          </a:p>
        </p:txBody>
      </p:sp>
      <p:sp>
        <p:nvSpPr>
          <p:cNvPr id="4" name="灯片编号占位符 3"/>
          <p:cNvSpPr>
            <a:spLocks noGrp="1"/>
          </p:cNvSpPr>
          <p:nvPr>
            <p:ph type="sldNum" sz="quarter" idx="5"/>
          </p:nvPr>
        </p:nvSpPr>
        <p:spPr/>
        <p:txBody>
          <a:bodyPr/>
          <a:lstStyle/>
          <a:p>
            <a:fld id="{6472F429-F630-4DAA-A0E5-B0181C4AD0E8}" type="slidenum">
              <a:rPr lang="zh-CN" altLang="en-US" smtClean="0"/>
              <a:t>6</a:t>
            </a:fld>
            <a:endParaRPr lang="zh-CN" altLang="en-US"/>
          </a:p>
        </p:txBody>
      </p:sp>
    </p:spTree>
    <p:extLst>
      <p:ext uri="{BB962C8B-B14F-4D97-AF65-F5344CB8AC3E}">
        <p14:creationId xmlns:p14="http://schemas.microsoft.com/office/powerpoint/2010/main" val="2459879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首先，我想通过比较压缩效率来在</a:t>
            </a:r>
            <a:r>
              <a:rPr lang="en-US" altLang="zh-CN" sz="1200" b="0" i="0" kern="1200" dirty="0">
                <a:solidFill>
                  <a:schemeClr val="tx1"/>
                </a:solidFill>
                <a:effectLst/>
                <a:latin typeface="+mn-lt"/>
                <a:ea typeface="+mn-ea"/>
                <a:cs typeface="+mn-cs"/>
              </a:rPr>
              <a:t>HEVC</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JPEG</a:t>
            </a:r>
            <a:r>
              <a:rPr lang="zh-CN" altLang="en-US" sz="1200" b="0" i="0" kern="1200" dirty="0">
                <a:solidFill>
                  <a:schemeClr val="tx1"/>
                </a:solidFill>
                <a:effectLst/>
                <a:latin typeface="+mn-lt"/>
                <a:ea typeface="+mn-ea"/>
                <a:cs typeface="+mn-cs"/>
              </a:rPr>
              <a:t>两种编码方式中选择一种，</a:t>
            </a:r>
            <a:r>
              <a:rPr lang="en-US" altLang="zh-CN" sz="1200" b="0" i="0" kern="1200" dirty="0">
                <a:solidFill>
                  <a:schemeClr val="tx1"/>
                </a:solidFill>
                <a:effectLst/>
                <a:latin typeface="+mn-lt"/>
                <a:ea typeface="+mn-ea"/>
                <a:cs typeface="+mn-cs"/>
              </a:rPr>
              <a:t>HEVC</a:t>
            </a:r>
            <a:r>
              <a:rPr lang="zh-CN" altLang="en-US" sz="1200" b="0" i="0" kern="1200" dirty="0">
                <a:solidFill>
                  <a:schemeClr val="tx1"/>
                </a:solidFill>
                <a:effectLst/>
                <a:latin typeface="+mn-lt"/>
                <a:ea typeface="+mn-ea"/>
                <a:cs typeface="+mn-cs"/>
              </a:rPr>
              <a:t>是一种视频编码方式，他是利用量化参数</a:t>
            </a:r>
            <a:r>
              <a:rPr lang="en-US" altLang="zh-CN" sz="1200" b="0" i="0" kern="1200" dirty="0" err="1">
                <a:solidFill>
                  <a:schemeClr val="tx1"/>
                </a:solidFill>
                <a:effectLst/>
                <a:latin typeface="+mn-lt"/>
                <a:ea typeface="+mn-ea"/>
                <a:cs typeface="+mn-cs"/>
              </a:rPr>
              <a:t>qp</a:t>
            </a:r>
            <a:r>
              <a:rPr lang="zh-CN" altLang="en-US" sz="1200" b="0" i="0" kern="1200" dirty="0">
                <a:solidFill>
                  <a:schemeClr val="tx1"/>
                </a:solidFill>
                <a:effectLst/>
                <a:latin typeface="+mn-lt"/>
                <a:ea typeface="+mn-ea"/>
                <a:cs typeface="+mn-cs"/>
              </a:rPr>
              <a:t>控制编码质量，</a:t>
            </a:r>
            <a:r>
              <a:rPr lang="en-US" altLang="zh-CN" sz="1200" b="0" i="0" kern="1200" dirty="0" err="1">
                <a:solidFill>
                  <a:schemeClr val="tx1"/>
                </a:solidFill>
                <a:effectLst/>
                <a:latin typeface="+mn-lt"/>
                <a:ea typeface="+mn-ea"/>
                <a:cs typeface="+mn-cs"/>
              </a:rPr>
              <a:t>qp</a:t>
            </a:r>
            <a:r>
              <a:rPr lang="zh-CN" altLang="en-US" sz="1200" b="0" i="0" kern="1200" dirty="0">
                <a:solidFill>
                  <a:schemeClr val="tx1"/>
                </a:solidFill>
                <a:effectLst/>
                <a:latin typeface="+mn-lt"/>
                <a:ea typeface="+mn-ea"/>
                <a:cs typeface="+mn-cs"/>
              </a:rPr>
              <a:t>的范围是</a:t>
            </a:r>
            <a:r>
              <a:rPr lang="en-US" altLang="zh-CN" sz="1200" b="0" i="0" kern="1200" dirty="0">
                <a:solidFill>
                  <a:schemeClr val="tx1"/>
                </a:solidFill>
                <a:effectLst/>
                <a:latin typeface="+mn-lt"/>
                <a:ea typeface="+mn-ea"/>
                <a:cs typeface="+mn-cs"/>
              </a:rPr>
              <a:t>[0,50]</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qp</a:t>
            </a:r>
            <a:r>
              <a:rPr lang="zh-CN" altLang="en-US" sz="1200" b="0" i="0" kern="1200" dirty="0">
                <a:solidFill>
                  <a:schemeClr val="tx1"/>
                </a:solidFill>
                <a:effectLst/>
                <a:latin typeface="+mn-lt"/>
                <a:ea typeface="+mn-ea"/>
                <a:cs typeface="+mn-cs"/>
              </a:rPr>
              <a:t>越小，编码质量越高，</a:t>
            </a:r>
            <a:r>
              <a:rPr lang="en-US" altLang="zh-CN" sz="1200" b="0" i="0" kern="1200" dirty="0">
                <a:solidFill>
                  <a:schemeClr val="tx1"/>
                </a:solidFill>
                <a:effectLst/>
                <a:latin typeface="+mn-lt"/>
                <a:ea typeface="+mn-ea"/>
                <a:cs typeface="+mn-cs"/>
              </a:rPr>
              <a:t>JPEG</a:t>
            </a:r>
            <a:r>
              <a:rPr lang="zh-CN" altLang="en-US" sz="1200" b="0" i="0" kern="1200" dirty="0">
                <a:solidFill>
                  <a:schemeClr val="tx1"/>
                </a:solidFill>
                <a:effectLst/>
                <a:latin typeface="+mn-lt"/>
                <a:ea typeface="+mn-ea"/>
                <a:cs typeface="+mn-cs"/>
              </a:rPr>
              <a:t>是一种图片编码方式，利用</a:t>
            </a:r>
            <a:r>
              <a:rPr lang="en-US" altLang="zh-CN" sz="1200" b="0" i="0" kern="1200" dirty="0">
                <a:solidFill>
                  <a:schemeClr val="tx1"/>
                </a:solidFill>
                <a:effectLst/>
                <a:latin typeface="+mn-lt"/>
                <a:ea typeface="+mn-ea"/>
                <a:cs typeface="+mn-cs"/>
              </a:rPr>
              <a:t>Quality</a:t>
            </a:r>
            <a:r>
              <a:rPr lang="zh-CN" altLang="en-US" sz="1200" b="0" i="0" kern="1200" dirty="0">
                <a:solidFill>
                  <a:schemeClr val="tx1"/>
                </a:solidFill>
                <a:effectLst/>
                <a:latin typeface="+mn-lt"/>
                <a:ea typeface="+mn-ea"/>
                <a:cs typeface="+mn-cs"/>
              </a:rPr>
              <a:t>控制编码质量，</a:t>
            </a:r>
            <a:r>
              <a:rPr lang="en-US" altLang="zh-CN" sz="1200" b="0" i="0" kern="1200" dirty="0">
                <a:solidFill>
                  <a:schemeClr val="tx1"/>
                </a:solidFill>
                <a:effectLst/>
                <a:latin typeface="+mn-lt"/>
                <a:ea typeface="+mn-ea"/>
                <a:cs typeface="+mn-cs"/>
              </a:rPr>
              <a:t>Quality</a:t>
            </a:r>
            <a:r>
              <a:rPr lang="zh-CN" altLang="en-US" sz="1200" b="0" i="0" kern="1200" dirty="0">
                <a:solidFill>
                  <a:schemeClr val="tx1"/>
                </a:solidFill>
                <a:effectLst/>
                <a:latin typeface="+mn-lt"/>
                <a:ea typeface="+mn-ea"/>
                <a:cs typeface="+mn-cs"/>
              </a:rPr>
              <a:t>的范围是</a:t>
            </a:r>
            <a:r>
              <a:rPr lang="en-US" altLang="zh-CN" sz="1200" b="0" i="0" kern="1200" dirty="0">
                <a:solidFill>
                  <a:schemeClr val="tx1"/>
                </a:solidFill>
                <a:effectLst/>
                <a:latin typeface="+mn-lt"/>
                <a:ea typeface="+mn-ea"/>
                <a:cs typeface="+mn-cs"/>
              </a:rPr>
              <a:t>[0,100]</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quality</a:t>
            </a:r>
            <a:r>
              <a:rPr lang="zh-CN" altLang="en-US" sz="1200" b="0" i="0" kern="1200" dirty="0">
                <a:solidFill>
                  <a:schemeClr val="tx1"/>
                </a:solidFill>
                <a:effectLst/>
                <a:latin typeface="+mn-lt"/>
                <a:ea typeface="+mn-ea"/>
                <a:cs typeface="+mn-cs"/>
              </a:rPr>
              <a:t>越大，编码质量越高。为了控制变量，保证画面的质量相同，我和参考的论文一样，选择</a:t>
            </a:r>
            <a:r>
              <a:rPr lang="en-US" altLang="zh-CN" sz="1200" b="0" i="0" kern="1200" dirty="0">
                <a:solidFill>
                  <a:schemeClr val="tx1"/>
                </a:solidFill>
                <a:effectLst/>
                <a:latin typeface="+mn-lt"/>
                <a:ea typeface="+mn-ea"/>
                <a:cs typeface="+mn-cs"/>
              </a:rPr>
              <a:t>SSIM</a:t>
            </a:r>
            <a:r>
              <a:rPr lang="zh-CN" altLang="en-US" sz="1200" b="0" i="0" kern="1200" dirty="0">
                <a:solidFill>
                  <a:schemeClr val="tx1"/>
                </a:solidFill>
                <a:effectLst/>
                <a:latin typeface="+mn-lt"/>
                <a:ea typeface="+mn-ea"/>
                <a:cs typeface="+mn-cs"/>
              </a:rPr>
              <a:t>结构相似度作为衡量视频质量的指标，</a:t>
            </a:r>
            <a:r>
              <a:rPr lang="en-US" altLang="zh-CN" sz="1200" b="0" i="0" kern="1200" dirty="0">
                <a:solidFill>
                  <a:schemeClr val="tx1"/>
                </a:solidFill>
                <a:effectLst/>
                <a:latin typeface="+mn-lt"/>
                <a:ea typeface="+mn-ea"/>
                <a:cs typeface="+mn-cs"/>
              </a:rPr>
              <a:t>SSIM&gt;0.98</a:t>
            </a:r>
            <a:r>
              <a:rPr lang="zh-CN" altLang="en-US" sz="1200" b="0" i="0" kern="1200" dirty="0">
                <a:solidFill>
                  <a:schemeClr val="tx1"/>
                </a:solidFill>
                <a:effectLst/>
                <a:latin typeface="+mn-lt"/>
                <a:ea typeface="+mn-ea"/>
                <a:cs typeface="+mn-cs"/>
              </a:rPr>
              <a:t>可以认为视频是高清的，因此我针对两种编码方式分别测量不同质量参数对应的</a:t>
            </a:r>
            <a:r>
              <a:rPr lang="en-US" altLang="zh-CN" sz="1200" b="0" i="0" kern="1200" dirty="0">
                <a:solidFill>
                  <a:schemeClr val="tx1"/>
                </a:solidFill>
                <a:effectLst/>
                <a:latin typeface="+mn-lt"/>
                <a:ea typeface="+mn-ea"/>
                <a:cs typeface="+mn-cs"/>
              </a:rPr>
              <a:t>SSIM</a:t>
            </a:r>
            <a:r>
              <a:rPr lang="zh-CN" altLang="en-US" sz="1200" b="0" i="0" kern="1200" dirty="0">
                <a:solidFill>
                  <a:schemeClr val="tx1"/>
                </a:solidFill>
                <a:effectLst/>
                <a:latin typeface="+mn-lt"/>
                <a:ea typeface="+mn-ea"/>
                <a:cs typeface="+mn-cs"/>
              </a:rPr>
              <a:t>值，最终发现</a:t>
            </a:r>
            <a:r>
              <a:rPr lang="en-US" altLang="zh-CN" sz="1200" b="0" i="0" kern="1200" dirty="0">
                <a:solidFill>
                  <a:schemeClr val="tx1"/>
                </a:solidFill>
                <a:effectLst/>
                <a:latin typeface="+mn-lt"/>
                <a:ea typeface="+mn-ea"/>
                <a:cs typeface="+mn-cs"/>
              </a:rPr>
              <a:t>HEVC</a:t>
            </a:r>
            <a:r>
              <a:rPr lang="zh-CN" altLang="en-US" sz="1200" b="0" i="0" kern="1200" dirty="0">
                <a:solidFill>
                  <a:schemeClr val="tx1"/>
                </a:solidFill>
                <a:effectLst/>
                <a:latin typeface="+mn-lt"/>
                <a:ea typeface="+mn-ea"/>
                <a:cs typeface="+mn-cs"/>
              </a:rPr>
              <a:t>的</a:t>
            </a:r>
            <a:r>
              <a:rPr lang="en-US" altLang="zh-CN" sz="1200" b="0" i="0" kern="1200" dirty="0" err="1">
                <a:solidFill>
                  <a:schemeClr val="tx1"/>
                </a:solidFill>
                <a:effectLst/>
                <a:latin typeface="+mn-lt"/>
                <a:ea typeface="+mn-ea"/>
                <a:cs typeface="+mn-cs"/>
              </a:rPr>
              <a:t>qp</a:t>
            </a:r>
            <a:r>
              <a:rPr lang="en-US" altLang="zh-CN" sz="1200" b="0" i="0" kern="1200" dirty="0">
                <a:solidFill>
                  <a:schemeClr val="tx1"/>
                </a:solidFill>
                <a:effectLst/>
                <a:latin typeface="+mn-lt"/>
                <a:ea typeface="+mn-ea"/>
                <a:cs typeface="+mn-cs"/>
              </a:rPr>
              <a:t>=10</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JPEG</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Quality=85</a:t>
            </a:r>
            <a:r>
              <a:rPr lang="zh-CN" altLang="en-US" sz="1200" b="0" i="0" kern="1200" dirty="0">
                <a:solidFill>
                  <a:schemeClr val="tx1"/>
                </a:solidFill>
                <a:effectLst/>
                <a:latin typeface="+mn-lt"/>
                <a:ea typeface="+mn-ea"/>
                <a:cs typeface="+mn-cs"/>
              </a:rPr>
              <a:t>对应的</a:t>
            </a:r>
            <a:r>
              <a:rPr lang="en-US" altLang="zh-CN" sz="1200" b="0" i="0" kern="1200" dirty="0">
                <a:solidFill>
                  <a:schemeClr val="tx1"/>
                </a:solidFill>
                <a:effectLst/>
                <a:latin typeface="+mn-lt"/>
                <a:ea typeface="+mn-ea"/>
                <a:cs typeface="+mn-cs"/>
              </a:rPr>
              <a:t>SSIM</a:t>
            </a:r>
            <a:r>
              <a:rPr lang="zh-CN" altLang="en-US" sz="1200" b="0" i="0" kern="1200" dirty="0">
                <a:solidFill>
                  <a:schemeClr val="tx1"/>
                </a:solidFill>
                <a:effectLst/>
                <a:latin typeface="+mn-lt"/>
                <a:ea typeface="+mn-ea"/>
                <a:cs typeface="+mn-cs"/>
              </a:rPr>
              <a:t>是相近的，而且都超过了</a:t>
            </a:r>
            <a:r>
              <a:rPr lang="en-US" altLang="zh-CN" sz="1200" b="0" i="0" kern="1200" dirty="0">
                <a:solidFill>
                  <a:schemeClr val="tx1"/>
                </a:solidFill>
                <a:effectLst/>
                <a:latin typeface="+mn-lt"/>
                <a:ea typeface="+mn-ea"/>
                <a:cs typeface="+mn-cs"/>
              </a:rPr>
              <a:t>0.98</a:t>
            </a:r>
            <a:r>
              <a:rPr lang="zh-CN" altLang="en-US" sz="1200" b="0" i="0" kern="1200" dirty="0">
                <a:solidFill>
                  <a:schemeClr val="tx1"/>
                </a:solidFill>
                <a:effectLst/>
                <a:latin typeface="+mn-lt"/>
                <a:ea typeface="+mn-ea"/>
                <a:cs typeface="+mn-cs"/>
              </a:rPr>
              <a:t>。因此以这两种质量来比较二者的压缩效率。</a:t>
            </a:r>
            <a:endParaRPr lang="zh-CN" altLang="en-US" dirty="0"/>
          </a:p>
        </p:txBody>
      </p:sp>
      <p:sp>
        <p:nvSpPr>
          <p:cNvPr id="4" name="灯片编号占位符 3"/>
          <p:cNvSpPr>
            <a:spLocks noGrp="1"/>
          </p:cNvSpPr>
          <p:nvPr>
            <p:ph type="sldNum" sz="quarter" idx="5"/>
          </p:nvPr>
        </p:nvSpPr>
        <p:spPr/>
        <p:txBody>
          <a:bodyPr/>
          <a:lstStyle/>
          <a:p>
            <a:fld id="{6472F429-F630-4DAA-A0E5-B0181C4AD0E8}" type="slidenum">
              <a:rPr lang="zh-CN" altLang="en-US" smtClean="0"/>
              <a:t>7</a:t>
            </a:fld>
            <a:endParaRPr lang="zh-CN" altLang="en-US"/>
          </a:p>
        </p:txBody>
      </p:sp>
    </p:spTree>
    <p:extLst>
      <p:ext uri="{BB962C8B-B14F-4D97-AF65-F5344CB8AC3E}">
        <p14:creationId xmlns:p14="http://schemas.microsoft.com/office/powerpoint/2010/main" val="378233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给定质量参数后，对两种编码方式的压缩文件大小和压缩时间分别进行比较，可以发现</a:t>
            </a:r>
            <a:r>
              <a:rPr lang="en-US" altLang="zh-CN" dirty="0"/>
              <a:t>HEVC</a:t>
            </a:r>
            <a:r>
              <a:rPr lang="zh-CN" altLang="en-US" dirty="0"/>
              <a:t>的压缩文件大小更小，</a:t>
            </a:r>
            <a:r>
              <a:rPr lang="en-US" altLang="zh-CN" dirty="0"/>
              <a:t>P</a:t>
            </a:r>
            <a:r>
              <a:rPr lang="zh-CN" altLang="en-US" dirty="0"/>
              <a:t>帧还会更小一些，而</a:t>
            </a:r>
            <a:r>
              <a:rPr lang="en-US" altLang="zh-CN" dirty="0"/>
              <a:t>JPEG</a:t>
            </a:r>
            <a:r>
              <a:rPr lang="zh-CN" altLang="en-US" dirty="0"/>
              <a:t>的压缩时间更短，可见二者各有优缺点，但是由于上传的帧不是每帧都需要上传的，只需要上传关键帧，但是编码时间不是主要影响系统性能的因素，而且本实验采用的是软编码的方式，如果采用硬编码方式，编码速度会更快，所以为了节约带宽，我还是选择了</a:t>
            </a:r>
            <a:r>
              <a:rPr lang="en-US" altLang="zh-CN" dirty="0"/>
              <a:t>HEVC</a:t>
            </a:r>
            <a:r>
              <a:rPr lang="zh-CN" altLang="en-US" dirty="0"/>
              <a:t>编码作为编码方式。</a:t>
            </a:r>
          </a:p>
        </p:txBody>
      </p:sp>
      <p:sp>
        <p:nvSpPr>
          <p:cNvPr id="4" name="灯片编号占位符 3"/>
          <p:cNvSpPr>
            <a:spLocks noGrp="1"/>
          </p:cNvSpPr>
          <p:nvPr>
            <p:ph type="sldNum" sz="quarter" idx="5"/>
          </p:nvPr>
        </p:nvSpPr>
        <p:spPr/>
        <p:txBody>
          <a:bodyPr/>
          <a:lstStyle/>
          <a:p>
            <a:fld id="{6472F429-F630-4DAA-A0E5-B0181C4AD0E8}" type="slidenum">
              <a:rPr lang="zh-CN" altLang="en-US" smtClean="0"/>
              <a:t>8</a:t>
            </a:fld>
            <a:endParaRPr lang="zh-CN" altLang="en-US"/>
          </a:p>
        </p:txBody>
      </p:sp>
    </p:spTree>
    <p:extLst>
      <p:ext uri="{BB962C8B-B14F-4D97-AF65-F5344CB8AC3E}">
        <p14:creationId xmlns:p14="http://schemas.microsoft.com/office/powerpoint/2010/main" val="3364001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确定编码方式后，便进行实验，在一个视频上，分别采取不同的分块数量，来测量目标检测的精度和端到端的延迟，随着分片数量的增加，刚开始精度显然在提高，端到端的延迟明显下降，然而到了</a:t>
            </a:r>
            <a:r>
              <a:rPr kumimoji="1" lang="en-US" altLang="zh-CN" dirty="0"/>
              <a:t>6x1</a:t>
            </a:r>
            <a:r>
              <a:rPr kumimoji="1" lang="zh-CN" altLang="en-US" dirty="0"/>
              <a:t>之后，精度不再变化，端到端的延迟也开始波动，这个情况的出现也恰好验证了论文中说的并不是分片数量越多越好，这是因为移动设备上并行资源有限，分片太多也会影响编码器的性能，对延迟造成影响，精度也会受到影响。</a:t>
            </a:r>
          </a:p>
        </p:txBody>
      </p:sp>
      <p:sp>
        <p:nvSpPr>
          <p:cNvPr id="4" name="灯片编号占位符 3"/>
          <p:cNvSpPr>
            <a:spLocks noGrp="1"/>
          </p:cNvSpPr>
          <p:nvPr>
            <p:ph type="sldNum" sz="quarter" idx="5"/>
          </p:nvPr>
        </p:nvSpPr>
        <p:spPr/>
        <p:txBody>
          <a:bodyPr/>
          <a:lstStyle/>
          <a:p>
            <a:fld id="{6472F429-F630-4DAA-A0E5-B0181C4AD0E8}" type="slidenum">
              <a:rPr lang="zh-CN" altLang="en-US" smtClean="0"/>
              <a:t>9</a:t>
            </a:fld>
            <a:endParaRPr lang="zh-CN" altLang="en-US"/>
          </a:p>
        </p:txBody>
      </p:sp>
    </p:spTree>
    <p:extLst>
      <p:ext uri="{BB962C8B-B14F-4D97-AF65-F5344CB8AC3E}">
        <p14:creationId xmlns:p14="http://schemas.microsoft.com/office/powerpoint/2010/main" val="27882141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199427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2681122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204973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77875"/>
          </a:xfrm>
        </p:spPr>
        <p:txBody>
          <a:bodyPr/>
          <a:lstStyle>
            <a:lvl1pPr algn="ctr">
              <a:defRPr/>
            </a:lvl1pPr>
          </a:lstStyle>
          <a:p>
            <a:r>
              <a:rPr lang="zh-CN" altLang="en-US"/>
              <a:t>单击此处编辑母版标题样式</a:t>
            </a:r>
            <a:endParaRPr lang="en-US" dirty="0"/>
          </a:p>
        </p:txBody>
      </p:sp>
      <p:sp>
        <p:nvSpPr>
          <p:cNvPr id="3" name="Content Placeholder 2"/>
          <p:cNvSpPr>
            <a:spLocks noGrp="1"/>
          </p:cNvSpPr>
          <p:nvPr>
            <p:ph idx="1"/>
          </p:nvPr>
        </p:nvSpPr>
        <p:spPr>
          <a:xfrm>
            <a:off x="838200" y="1318260"/>
            <a:ext cx="10515600" cy="4858703"/>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1964682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840955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822643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4218257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1406138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1879886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410805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B35EDF1B-C125-5240-BBA9-AABAF0060761}" type="datetimeFigureOut">
              <a:rPr kumimoji="1" lang="zh-CN" altLang="en-US" smtClean="0"/>
              <a:t>2020/10/31</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2401243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876935"/>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38200" y="1371600"/>
            <a:ext cx="10515600" cy="4805363"/>
          </a:xfrm>
          <a:prstGeom prst="rect">
            <a:avLst/>
          </a:prstGeom>
        </p:spPr>
        <p:txBody>
          <a:bodyPr vert="horz" lIns="91440" tIns="45720" rIns="91440" bIns="45720" rtlCol="0">
            <a:no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5EDF1B-C125-5240-BBA9-AABAF0060761}" type="datetimeFigureOut">
              <a:rPr kumimoji="1" lang="zh-CN" altLang="en-US" smtClean="0"/>
              <a:t>2020/10/31</a:t>
            </a:fld>
            <a:endParaRPr kumimoji="1"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156C45-F7DB-9449-952C-BCA02C90EB57}" type="slidenum">
              <a:rPr kumimoji="1" lang="zh-CN" altLang="en-US" smtClean="0"/>
              <a:t>‹#›</a:t>
            </a:fld>
            <a:endParaRPr kumimoji="1" lang="zh-CN" altLang="en-US"/>
          </a:p>
        </p:txBody>
      </p:sp>
    </p:spTree>
    <p:extLst>
      <p:ext uri="{BB962C8B-B14F-4D97-AF65-F5344CB8AC3E}">
        <p14:creationId xmlns:p14="http://schemas.microsoft.com/office/powerpoint/2010/main" val="31041074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9.jpg"/><Relationship Id="rId5" Type="http://schemas.openxmlformats.org/officeDocument/2006/relationships/image" Target="../media/image2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8" Type="http://schemas.openxmlformats.org/officeDocument/2006/relationships/image" Target="../media/image14.tiff"/><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g"/><Relationship Id="rId9" Type="http://schemas.openxmlformats.org/officeDocument/2006/relationships/image" Target="../media/image15.tiff"/></Relationships>
</file>

<file path=ppt/slides/_rels/slide5.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10.jp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tiff"/><Relationship Id="rId5" Type="http://schemas.openxmlformats.org/officeDocument/2006/relationships/image" Target="../media/image14.tiff"/><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jpeg"/></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3.tiff"/></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ED0BDE-B7E7-AD48-8E21-51BA4D20F074}"/>
              </a:ext>
            </a:extLst>
          </p:cNvPr>
          <p:cNvSpPr>
            <a:spLocks noGrp="1"/>
          </p:cNvSpPr>
          <p:nvPr>
            <p:ph type="ctrTitle"/>
          </p:nvPr>
        </p:nvSpPr>
        <p:spPr/>
        <p:txBody>
          <a:bodyPr>
            <a:normAutofit/>
          </a:bodyPr>
          <a:lstStyle/>
          <a:p>
            <a:r>
              <a:rPr lang="en-US" altLang="zh-CN" sz="3600" b="1" i="1" dirty="0">
                <a:latin typeface="Calibri" panose="020F0502020204030204" pitchFamily="34" charset="0"/>
                <a:ea typeface="微软雅黑" panose="020B0503020204020204" pitchFamily="34" charset="-122"/>
              </a:rPr>
              <a:t>Project Report:</a:t>
            </a:r>
            <a:br>
              <a:rPr lang="en-US" altLang="zh-CN" sz="3600" b="1" i="1" dirty="0">
                <a:latin typeface="Calibri" panose="020F0502020204030204" pitchFamily="34" charset="0"/>
                <a:ea typeface="微软雅黑" panose="020B0503020204020204" pitchFamily="34" charset="-122"/>
              </a:rPr>
            </a:br>
            <a:r>
              <a:rPr lang="en-US" altLang="zh-CN" sz="3600" b="1" dirty="0">
                <a:solidFill>
                  <a:srgbClr val="0070C0"/>
                </a:solidFill>
                <a:latin typeface="Calibri" panose="020F0502020204030204" pitchFamily="34" charset="0"/>
                <a:ea typeface="微软雅黑" panose="020B0503020204020204" pitchFamily="34" charset="-122"/>
              </a:rPr>
              <a:t>Object Detection with Parallel Streaming on Mobile Devices</a:t>
            </a:r>
            <a:endParaRPr kumimoji="1" lang="zh-CN" altLang="en-US" sz="3600" b="1" dirty="0">
              <a:latin typeface="Calibri" panose="020F0502020204030204" pitchFamily="34" charset="0"/>
              <a:ea typeface="微软雅黑" panose="020B0503020204020204" pitchFamily="34" charset="-122"/>
            </a:endParaRPr>
          </a:p>
        </p:txBody>
      </p:sp>
      <p:sp>
        <p:nvSpPr>
          <p:cNvPr id="3" name="副标题 2">
            <a:extLst>
              <a:ext uri="{FF2B5EF4-FFF2-40B4-BE49-F238E27FC236}">
                <a16:creationId xmlns:a16="http://schemas.microsoft.com/office/drawing/2014/main" id="{1ADECB8B-3F06-5D48-95CE-AD37E5237D16}"/>
              </a:ext>
            </a:extLst>
          </p:cNvPr>
          <p:cNvSpPr>
            <a:spLocks noGrp="1"/>
          </p:cNvSpPr>
          <p:nvPr>
            <p:ph type="subTitle" idx="1"/>
          </p:nvPr>
        </p:nvSpPr>
        <p:spPr>
          <a:xfrm>
            <a:off x="1524000" y="4777740"/>
            <a:ext cx="9144000" cy="480060"/>
          </a:xfrm>
        </p:spPr>
        <p:txBody>
          <a:bodyPr/>
          <a:lstStyle/>
          <a:p>
            <a:r>
              <a:rPr kumimoji="1" lang="zh-CN" altLang="en-US" b="1" dirty="0"/>
              <a:t>吴家行</a:t>
            </a:r>
          </a:p>
        </p:txBody>
      </p:sp>
    </p:spTree>
    <p:extLst>
      <p:ext uri="{BB962C8B-B14F-4D97-AF65-F5344CB8AC3E}">
        <p14:creationId xmlns:p14="http://schemas.microsoft.com/office/powerpoint/2010/main" val="1429223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EA4A3E-E14F-4C59-B379-7B56EC16825A}"/>
              </a:ext>
            </a:extLst>
          </p:cNvPr>
          <p:cNvSpPr>
            <a:spLocks noGrp="1"/>
          </p:cNvSpPr>
          <p:nvPr>
            <p:ph type="title"/>
          </p:nvPr>
        </p:nvSpPr>
        <p:spPr/>
        <p:txBody>
          <a:bodyPr/>
          <a:lstStyle/>
          <a:p>
            <a:r>
              <a:rPr lang="en-US" altLang="zh-CN" dirty="0"/>
              <a:t>Demo</a:t>
            </a:r>
            <a:endParaRPr lang="zh-CN" altLang="en-US" dirty="0"/>
          </a:p>
        </p:txBody>
      </p:sp>
      <p:pic>
        <p:nvPicPr>
          <p:cNvPr id="4" name="demo">
            <a:hlinkClick r:id="" action="ppaction://media"/>
            <a:extLst>
              <a:ext uri="{FF2B5EF4-FFF2-40B4-BE49-F238E27FC236}">
                <a16:creationId xmlns:a16="http://schemas.microsoft.com/office/drawing/2014/main" id="{BF89B36B-8D00-4B3E-8966-30D4286D47D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839797" y="1315720"/>
            <a:ext cx="2090262" cy="4526280"/>
          </a:xfrm>
          <a:prstGeom prst="rect">
            <a:avLst/>
          </a:prstGeom>
        </p:spPr>
      </p:pic>
      <p:pic>
        <p:nvPicPr>
          <p:cNvPr id="11" name="Picture 11">
            <a:extLst>
              <a:ext uri="{FF2B5EF4-FFF2-40B4-BE49-F238E27FC236}">
                <a16:creationId xmlns:a16="http://schemas.microsoft.com/office/drawing/2014/main" id="{9A4BA31B-7AA2-8E43-B997-5D09E2C4C7B2}"/>
              </a:ext>
            </a:extLst>
          </p:cNvPr>
          <p:cNvPicPr>
            <a:picLocks noChangeAspect="1"/>
          </p:cNvPicPr>
          <p:nvPr/>
        </p:nvPicPr>
        <p:blipFill>
          <a:blip r:embed="rId6"/>
          <a:stretch>
            <a:fillRect/>
          </a:stretch>
        </p:blipFill>
        <p:spPr>
          <a:xfrm>
            <a:off x="1572773" y="3022055"/>
            <a:ext cx="1686265" cy="1105687"/>
          </a:xfrm>
          <a:prstGeom prst="rect">
            <a:avLst/>
          </a:prstGeom>
        </p:spPr>
      </p:pic>
      <p:sp>
        <p:nvSpPr>
          <p:cNvPr id="12" name="下箭头 11">
            <a:extLst>
              <a:ext uri="{FF2B5EF4-FFF2-40B4-BE49-F238E27FC236}">
                <a16:creationId xmlns:a16="http://schemas.microsoft.com/office/drawing/2014/main" id="{6B8D8ACD-1760-7744-A18C-89D4F57E11C9}"/>
              </a:ext>
            </a:extLst>
          </p:cNvPr>
          <p:cNvSpPr/>
          <p:nvPr/>
        </p:nvSpPr>
        <p:spPr>
          <a:xfrm rot="16200000">
            <a:off x="3515387" y="3258486"/>
            <a:ext cx="580468" cy="625887"/>
          </a:xfrm>
          <a:prstGeom prst="down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zh-CN" altLang="en-US"/>
          </a:p>
        </p:txBody>
      </p:sp>
      <p:grpSp>
        <p:nvGrpSpPr>
          <p:cNvPr id="3" name="组合 2">
            <a:extLst>
              <a:ext uri="{FF2B5EF4-FFF2-40B4-BE49-F238E27FC236}">
                <a16:creationId xmlns:a16="http://schemas.microsoft.com/office/drawing/2014/main" id="{01896626-5294-6346-A05E-CCDF9046DE8C}"/>
              </a:ext>
            </a:extLst>
          </p:cNvPr>
          <p:cNvGrpSpPr/>
          <p:nvPr/>
        </p:nvGrpSpPr>
        <p:grpSpPr>
          <a:xfrm>
            <a:off x="4352204" y="3022547"/>
            <a:ext cx="1686266" cy="1113117"/>
            <a:chOff x="4352204" y="3022547"/>
            <a:chExt cx="1686266" cy="1113117"/>
          </a:xfrm>
        </p:grpSpPr>
        <p:pic>
          <p:nvPicPr>
            <p:cNvPr id="6" name="Picture 11">
              <a:extLst>
                <a:ext uri="{FF2B5EF4-FFF2-40B4-BE49-F238E27FC236}">
                  <a16:creationId xmlns:a16="http://schemas.microsoft.com/office/drawing/2014/main" id="{338D72C7-E112-4840-A3CF-378A27A6E344}"/>
                </a:ext>
              </a:extLst>
            </p:cNvPr>
            <p:cNvPicPr>
              <a:picLocks noChangeAspect="1"/>
            </p:cNvPicPr>
            <p:nvPr/>
          </p:nvPicPr>
          <p:blipFill>
            <a:blip r:embed="rId6"/>
            <a:stretch>
              <a:fillRect/>
            </a:stretch>
          </p:blipFill>
          <p:spPr>
            <a:xfrm>
              <a:off x="4352205" y="3029977"/>
              <a:ext cx="1686265" cy="1105687"/>
            </a:xfrm>
            <a:prstGeom prst="rect">
              <a:avLst/>
            </a:prstGeom>
          </p:spPr>
        </p:pic>
        <p:sp>
          <p:nvSpPr>
            <p:cNvPr id="7" name="矩形 6">
              <a:extLst>
                <a:ext uri="{FF2B5EF4-FFF2-40B4-BE49-F238E27FC236}">
                  <a16:creationId xmlns:a16="http://schemas.microsoft.com/office/drawing/2014/main" id="{87D8F01A-93A6-E849-8A86-54FDB61C3684}"/>
                </a:ext>
              </a:extLst>
            </p:cNvPr>
            <p:cNvSpPr/>
            <p:nvPr/>
          </p:nvSpPr>
          <p:spPr>
            <a:xfrm>
              <a:off x="4352204" y="3022547"/>
              <a:ext cx="1686265" cy="1105687"/>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cxnSp>
          <p:nvCxnSpPr>
            <p:cNvPr id="8" name="直接连接符 45">
              <a:extLst>
                <a:ext uri="{FF2B5EF4-FFF2-40B4-BE49-F238E27FC236}">
                  <a16:creationId xmlns:a16="http://schemas.microsoft.com/office/drawing/2014/main" id="{3BF12473-3068-4345-BD47-2E18805AEE76}"/>
                </a:ext>
              </a:extLst>
            </p:cNvPr>
            <p:cNvCxnSpPr>
              <a:cxnSpLocks/>
            </p:cNvCxnSpPr>
            <p:nvPr/>
          </p:nvCxnSpPr>
          <p:spPr>
            <a:xfrm>
              <a:off x="4687946" y="3029832"/>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直接连接符 48">
              <a:extLst>
                <a:ext uri="{FF2B5EF4-FFF2-40B4-BE49-F238E27FC236}">
                  <a16:creationId xmlns:a16="http://schemas.microsoft.com/office/drawing/2014/main" id="{D3B64721-DDFB-3546-964C-42BE4C6006F0}"/>
                </a:ext>
              </a:extLst>
            </p:cNvPr>
            <p:cNvCxnSpPr>
              <a:cxnSpLocks/>
            </p:cNvCxnSpPr>
            <p:nvPr/>
          </p:nvCxnSpPr>
          <p:spPr>
            <a:xfrm>
              <a:off x="4976188" y="3037303"/>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49">
              <a:extLst>
                <a:ext uri="{FF2B5EF4-FFF2-40B4-BE49-F238E27FC236}">
                  <a16:creationId xmlns:a16="http://schemas.microsoft.com/office/drawing/2014/main" id="{15FE18D9-F455-4F4A-9866-C9C4DBB5E88A}"/>
                </a:ext>
              </a:extLst>
            </p:cNvPr>
            <p:cNvCxnSpPr>
              <a:cxnSpLocks/>
            </p:cNvCxnSpPr>
            <p:nvPr/>
          </p:nvCxnSpPr>
          <p:spPr>
            <a:xfrm>
              <a:off x="5512620" y="3037303"/>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直接连接符 48">
              <a:extLst>
                <a:ext uri="{FF2B5EF4-FFF2-40B4-BE49-F238E27FC236}">
                  <a16:creationId xmlns:a16="http://schemas.microsoft.com/office/drawing/2014/main" id="{F96BCEEE-ED76-154A-9026-184537FE400E}"/>
                </a:ext>
              </a:extLst>
            </p:cNvPr>
            <p:cNvCxnSpPr>
              <a:cxnSpLocks/>
            </p:cNvCxnSpPr>
            <p:nvPr/>
          </p:nvCxnSpPr>
          <p:spPr>
            <a:xfrm>
              <a:off x="5254094" y="3029485"/>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48">
              <a:extLst>
                <a:ext uri="{FF2B5EF4-FFF2-40B4-BE49-F238E27FC236}">
                  <a16:creationId xmlns:a16="http://schemas.microsoft.com/office/drawing/2014/main" id="{BBF6FA99-9B72-B549-BA94-57808E6449F3}"/>
                </a:ext>
              </a:extLst>
            </p:cNvPr>
            <p:cNvCxnSpPr>
              <a:cxnSpLocks/>
            </p:cNvCxnSpPr>
            <p:nvPr/>
          </p:nvCxnSpPr>
          <p:spPr>
            <a:xfrm>
              <a:off x="5777035" y="3029485"/>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5" name="右大括号 14">
            <a:extLst>
              <a:ext uri="{FF2B5EF4-FFF2-40B4-BE49-F238E27FC236}">
                <a16:creationId xmlns:a16="http://schemas.microsoft.com/office/drawing/2014/main" id="{4D5272FB-E87F-1246-9973-AAA1C53CBF37}"/>
              </a:ext>
            </a:extLst>
          </p:cNvPr>
          <p:cNvSpPr/>
          <p:nvPr/>
        </p:nvSpPr>
        <p:spPr>
          <a:xfrm rot="5400000">
            <a:off x="5129038" y="3371132"/>
            <a:ext cx="145883" cy="1672979"/>
          </a:xfrm>
          <a:prstGeom prst="rightBrace">
            <a:avLst>
              <a:gd name="adj1" fmla="val 94365"/>
              <a:gd name="adj2" fmla="val 49643"/>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16" name="文本框 15">
            <a:extLst>
              <a:ext uri="{FF2B5EF4-FFF2-40B4-BE49-F238E27FC236}">
                <a16:creationId xmlns:a16="http://schemas.microsoft.com/office/drawing/2014/main" id="{9D0F9D10-E786-B547-A6A8-42EB33005EB6}"/>
              </a:ext>
            </a:extLst>
          </p:cNvPr>
          <p:cNvSpPr txBox="1"/>
          <p:nvPr/>
        </p:nvSpPr>
        <p:spPr>
          <a:xfrm>
            <a:off x="4755382" y="4280563"/>
            <a:ext cx="893193" cy="369332"/>
          </a:xfrm>
          <a:prstGeom prst="rect">
            <a:avLst/>
          </a:prstGeom>
          <a:noFill/>
        </p:spPr>
        <p:txBody>
          <a:bodyPr wrap="none" rtlCol="0">
            <a:spAutoFit/>
          </a:bodyPr>
          <a:lstStyle/>
          <a:p>
            <a:r>
              <a:rPr kumimoji="1" lang="en-US" altLang="zh-CN" dirty="0"/>
              <a:t>6</a:t>
            </a:r>
            <a:r>
              <a:rPr kumimoji="1" lang="zh-CN" altLang="en-US" dirty="0"/>
              <a:t> </a:t>
            </a:r>
            <a:r>
              <a:rPr kumimoji="1" lang="en-US" altLang="zh-CN" dirty="0"/>
              <a:t>slides</a:t>
            </a:r>
            <a:endParaRPr kumimoji="1" lang="zh-CN" altLang="en-US" dirty="0"/>
          </a:p>
        </p:txBody>
      </p:sp>
    </p:spTree>
    <p:extLst>
      <p:ext uri="{BB962C8B-B14F-4D97-AF65-F5344CB8AC3E}">
        <p14:creationId xmlns:p14="http://schemas.microsoft.com/office/powerpoint/2010/main" val="2476392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5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42174E-E3CC-4A5A-8D24-63202E65557E}"/>
              </a:ext>
            </a:extLst>
          </p:cNvPr>
          <p:cNvSpPr>
            <a:spLocks noGrp="1"/>
          </p:cNvSpPr>
          <p:nvPr>
            <p:ph type="title"/>
          </p:nvPr>
        </p:nvSpPr>
        <p:spPr/>
        <p:txBody>
          <a:bodyPr/>
          <a:lstStyle/>
          <a:p>
            <a:endParaRPr lang="zh-CN" altLang="en-US"/>
          </a:p>
        </p:txBody>
      </p:sp>
      <p:pic>
        <p:nvPicPr>
          <p:cNvPr id="11" name="图片 10">
            <a:extLst>
              <a:ext uri="{FF2B5EF4-FFF2-40B4-BE49-F238E27FC236}">
                <a16:creationId xmlns:a16="http://schemas.microsoft.com/office/drawing/2014/main" id="{A521CDCF-C375-4E85-86B6-BBFF5EEA2890}"/>
              </a:ext>
            </a:extLst>
          </p:cNvPr>
          <p:cNvPicPr>
            <a:picLocks noChangeAspect="1"/>
          </p:cNvPicPr>
          <p:nvPr/>
        </p:nvPicPr>
        <p:blipFill>
          <a:blip r:embed="rId2"/>
          <a:stretch>
            <a:fillRect/>
          </a:stretch>
        </p:blipFill>
        <p:spPr>
          <a:xfrm>
            <a:off x="1047750" y="1714499"/>
            <a:ext cx="6546850" cy="4364567"/>
          </a:xfrm>
          <a:prstGeom prst="rect">
            <a:avLst/>
          </a:prstGeom>
        </p:spPr>
      </p:pic>
      <p:sp>
        <p:nvSpPr>
          <p:cNvPr id="12" name="矩形 11">
            <a:extLst>
              <a:ext uri="{FF2B5EF4-FFF2-40B4-BE49-F238E27FC236}">
                <a16:creationId xmlns:a16="http://schemas.microsoft.com/office/drawing/2014/main" id="{CFEAEFC3-FA5F-494B-9666-083F0ABED55F}"/>
              </a:ext>
            </a:extLst>
          </p:cNvPr>
          <p:cNvSpPr/>
          <p:nvPr/>
        </p:nvSpPr>
        <p:spPr>
          <a:xfrm>
            <a:off x="2755900" y="2895600"/>
            <a:ext cx="1136650" cy="30353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F5587FCF-2789-4B33-A777-6E60CD2BD9D7}"/>
              </a:ext>
            </a:extLst>
          </p:cNvPr>
          <p:cNvSpPr/>
          <p:nvPr/>
        </p:nvSpPr>
        <p:spPr>
          <a:xfrm>
            <a:off x="4730750" y="3346450"/>
            <a:ext cx="1860550" cy="12954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450F2D34-5232-42E1-B3BA-6528403B4D49}"/>
              </a:ext>
            </a:extLst>
          </p:cNvPr>
          <p:cNvSpPr txBox="1"/>
          <p:nvPr/>
        </p:nvSpPr>
        <p:spPr>
          <a:xfrm>
            <a:off x="6223000" y="3048000"/>
            <a:ext cx="498855" cy="369332"/>
          </a:xfrm>
          <a:prstGeom prst="rect">
            <a:avLst/>
          </a:prstGeom>
          <a:noFill/>
        </p:spPr>
        <p:txBody>
          <a:bodyPr wrap="none" rtlCol="0">
            <a:spAutoFit/>
          </a:bodyPr>
          <a:lstStyle/>
          <a:p>
            <a:r>
              <a:rPr lang="en-US" altLang="zh-CN" b="1" dirty="0">
                <a:solidFill>
                  <a:srgbClr val="FFFF00"/>
                </a:solidFill>
              </a:rPr>
              <a:t>Car</a:t>
            </a:r>
            <a:endParaRPr lang="zh-CN" altLang="en-US" b="1" dirty="0">
              <a:solidFill>
                <a:srgbClr val="FFFF00"/>
              </a:solidFill>
            </a:endParaRPr>
          </a:p>
        </p:txBody>
      </p:sp>
      <p:sp>
        <p:nvSpPr>
          <p:cNvPr id="16" name="文本框 15">
            <a:extLst>
              <a:ext uri="{FF2B5EF4-FFF2-40B4-BE49-F238E27FC236}">
                <a16:creationId xmlns:a16="http://schemas.microsoft.com/office/drawing/2014/main" id="{FD43BEC1-A3CC-4D0D-BBAC-C863D0AD37A1}"/>
              </a:ext>
            </a:extLst>
          </p:cNvPr>
          <p:cNvSpPr txBox="1"/>
          <p:nvPr/>
        </p:nvSpPr>
        <p:spPr>
          <a:xfrm>
            <a:off x="2679700" y="2526268"/>
            <a:ext cx="836960" cy="369332"/>
          </a:xfrm>
          <a:prstGeom prst="rect">
            <a:avLst/>
          </a:prstGeom>
          <a:noFill/>
        </p:spPr>
        <p:txBody>
          <a:bodyPr wrap="none" rtlCol="0">
            <a:spAutoFit/>
          </a:bodyPr>
          <a:lstStyle/>
          <a:p>
            <a:r>
              <a:rPr lang="en-US" altLang="zh-CN" b="1" dirty="0">
                <a:solidFill>
                  <a:srgbClr val="FF0000"/>
                </a:solidFill>
              </a:rPr>
              <a:t>Person</a:t>
            </a:r>
            <a:endParaRPr lang="zh-CN" altLang="en-US" b="1" dirty="0">
              <a:solidFill>
                <a:srgbClr val="FF0000"/>
              </a:solidFill>
            </a:endParaRPr>
          </a:p>
        </p:txBody>
      </p:sp>
    </p:spTree>
    <p:extLst>
      <p:ext uri="{BB962C8B-B14F-4D97-AF65-F5344CB8AC3E}">
        <p14:creationId xmlns:p14="http://schemas.microsoft.com/office/powerpoint/2010/main" val="1760106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7BCEB6-AED1-4B03-B145-BD0EE3333DE6}"/>
              </a:ext>
            </a:extLst>
          </p:cNvPr>
          <p:cNvSpPr>
            <a:spLocks noGrp="1"/>
          </p:cNvSpPr>
          <p:nvPr>
            <p:ph type="title"/>
          </p:nvPr>
        </p:nvSpPr>
        <p:spPr/>
        <p:txBody>
          <a:bodyPr/>
          <a:lstStyle/>
          <a:p>
            <a:r>
              <a:rPr lang="en-US" altLang="zh-CN" dirty="0"/>
              <a:t>Paper Review</a:t>
            </a:r>
            <a:endParaRPr lang="zh-CN" altLang="en-US" dirty="0"/>
          </a:p>
        </p:txBody>
      </p:sp>
      <p:sp>
        <p:nvSpPr>
          <p:cNvPr id="3" name="内容占位符 2">
            <a:extLst>
              <a:ext uri="{FF2B5EF4-FFF2-40B4-BE49-F238E27FC236}">
                <a16:creationId xmlns:a16="http://schemas.microsoft.com/office/drawing/2014/main" id="{6923B647-FC98-4182-B443-14EE630AC7C1}"/>
              </a:ext>
            </a:extLst>
          </p:cNvPr>
          <p:cNvSpPr>
            <a:spLocks noGrp="1"/>
          </p:cNvSpPr>
          <p:nvPr>
            <p:ph idx="1"/>
          </p:nvPr>
        </p:nvSpPr>
        <p:spPr>
          <a:xfrm>
            <a:off x="838200" y="1318261"/>
            <a:ext cx="5448300" cy="1371600"/>
          </a:xfrm>
        </p:spPr>
        <p:txBody>
          <a:bodyPr/>
          <a:lstStyle/>
          <a:p>
            <a:r>
              <a:rPr lang="en-US" altLang="zh-CN" sz="2000" i="1" dirty="0"/>
              <a:t>Cutting the Cord: Designing a High-quality Untethered VR System with Low Latency Remote Rendering (</a:t>
            </a:r>
            <a:r>
              <a:rPr lang="en-US" altLang="zh-CN" sz="2000" i="1" dirty="0" err="1"/>
              <a:t>MobiSys</a:t>
            </a:r>
            <a:r>
              <a:rPr lang="en-US" altLang="zh-CN" sz="2000" i="1" dirty="0"/>
              <a:t> 2018)</a:t>
            </a:r>
          </a:p>
          <a:p>
            <a:r>
              <a:rPr lang="en-US" altLang="zh-CN" sz="2000" b="1" dirty="0"/>
              <a:t>PRS: Parallel Rendering and Streaming</a:t>
            </a:r>
            <a:endParaRPr lang="zh-CN" altLang="en-US" sz="2000" b="1" i="1" dirty="0"/>
          </a:p>
        </p:txBody>
      </p:sp>
      <p:pic>
        <p:nvPicPr>
          <p:cNvPr id="5" name="图片 4">
            <a:extLst>
              <a:ext uri="{FF2B5EF4-FFF2-40B4-BE49-F238E27FC236}">
                <a16:creationId xmlns:a16="http://schemas.microsoft.com/office/drawing/2014/main" id="{24E936DC-E752-4E54-A549-47C782824397}"/>
              </a:ext>
            </a:extLst>
          </p:cNvPr>
          <p:cNvPicPr>
            <a:picLocks noChangeAspect="1"/>
          </p:cNvPicPr>
          <p:nvPr/>
        </p:nvPicPr>
        <p:blipFill>
          <a:blip r:embed="rId3"/>
          <a:stretch>
            <a:fillRect/>
          </a:stretch>
        </p:blipFill>
        <p:spPr>
          <a:xfrm>
            <a:off x="7791519" y="91440"/>
            <a:ext cx="4185992" cy="3730612"/>
          </a:xfrm>
          <a:prstGeom prst="rect">
            <a:avLst/>
          </a:prstGeom>
        </p:spPr>
      </p:pic>
      <p:pic>
        <p:nvPicPr>
          <p:cNvPr id="6" name="图片 5">
            <a:extLst>
              <a:ext uri="{FF2B5EF4-FFF2-40B4-BE49-F238E27FC236}">
                <a16:creationId xmlns:a16="http://schemas.microsoft.com/office/drawing/2014/main" id="{B221C606-CB10-4573-B18B-DC1C70A49426}"/>
              </a:ext>
            </a:extLst>
          </p:cNvPr>
          <p:cNvPicPr>
            <a:picLocks noChangeAspect="1"/>
          </p:cNvPicPr>
          <p:nvPr/>
        </p:nvPicPr>
        <p:blipFill>
          <a:blip r:embed="rId4"/>
          <a:stretch>
            <a:fillRect/>
          </a:stretch>
        </p:blipFill>
        <p:spPr>
          <a:xfrm>
            <a:off x="6501234" y="4294492"/>
            <a:ext cx="5355485" cy="2092192"/>
          </a:xfrm>
          <a:prstGeom prst="rect">
            <a:avLst/>
          </a:prstGeom>
        </p:spPr>
      </p:pic>
      <p:sp>
        <p:nvSpPr>
          <p:cNvPr id="7" name="矩形 6">
            <a:extLst>
              <a:ext uri="{FF2B5EF4-FFF2-40B4-BE49-F238E27FC236}">
                <a16:creationId xmlns:a16="http://schemas.microsoft.com/office/drawing/2014/main" id="{C9D9570A-8F73-47D1-B50B-81B3DE275C73}"/>
              </a:ext>
            </a:extLst>
          </p:cNvPr>
          <p:cNvSpPr/>
          <p:nvPr/>
        </p:nvSpPr>
        <p:spPr>
          <a:xfrm>
            <a:off x="9593580" y="2499360"/>
            <a:ext cx="2179320" cy="11430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a:extLst>
              <a:ext uri="{FF2B5EF4-FFF2-40B4-BE49-F238E27FC236}">
                <a16:creationId xmlns:a16="http://schemas.microsoft.com/office/drawing/2014/main" id="{CEC49DD3-EB63-45E3-8016-560F937117D2}"/>
              </a:ext>
            </a:extLst>
          </p:cNvPr>
          <p:cNvCxnSpPr>
            <a:cxnSpLocks/>
            <a:stCxn id="7" idx="2"/>
          </p:cNvCxnSpPr>
          <p:nvPr/>
        </p:nvCxnSpPr>
        <p:spPr>
          <a:xfrm>
            <a:off x="10683240" y="3642360"/>
            <a:ext cx="0" cy="2971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A42D4B9B-B100-48C7-9371-E20AB8F03678}"/>
              </a:ext>
            </a:extLst>
          </p:cNvPr>
          <p:cNvPicPr>
            <a:picLocks noChangeAspect="1"/>
          </p:cNvPicPr>
          <p:nvPr/>
        </p:nvPicPr>
        <p:blipFill>
          <a:blip r:embed="rId5"/>
          <a:stretch>
            <a:fillRect/>
          </a:stretch>
        </p:blipFill>
        <p:spPr>
          <a:xfrm>
            <a:off x="1301696" y="4235604"/>
            <a:ext cx="5355485" cy="2257271"/>
          </a:xfrm>
          <a:prstGeom prst="rect">
            <a:avLst/>
          </a:prstGeom>
        </p:spPr>
      </p:pic>
      <p:sp>
        <p:nvSpPr>
          <p:cNvPr id="12" name="矩形 11">
            <a:extLst>
              <a:ext uri="{FF2B5EF4-FFF2-40B4-BE49-F238E27FC236}">
                <a16:creationId xmlns:a16="http://schemas.microsoft.com/office/drawing/2014/main" id="{41CD35E0-BC74-4890-95FB-A5D8CA9930CF}"/>
              </a:ext>
            </a:extLst>
          </p:cNvPr>
          <p:cNvSpPr/>
          <p:nvPr/>
        </p:nvSpPr>
        <p:spPr>
          <a:xfrm>
            <a:off x="1104900" y="3939540"/>
            <a:ext cx="10751819" cy="263652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557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DDCAC4-951B-44D6-B9D1-AB34DC7182E5}"/>
              </a:ext>
            </a:extLst>
          </p:cNvPr>
          <p:cNvSpPr>
            <a:spLocks noGrp="1"/>
          </p:cNvSpPr>
          <p:nvPr>
            <p:ph type="title"/>
          </p:nvPr>
        </p:nvSpPr>
        <p:spPr/>
        <p:txBody>
          <a:bodyPr/>
          <a:lstStyle/>
          <a:p>
            <a:r>
              <a:rPr lang="en-US" altLang="zh-CN" dirty="0"/>
              <a:t>Background</a:t>
            </a:r>
            <a:endParaRPr lang="zh-CN" altLang="en-US" dirty="0"/>
          </a:p>
        </p:txBody>
      </p:sp>
      <p:sp>
        <p:nvSpPr>
          <p:cNvPr id="3" name="内容占位符 2">
            <a:extLst>
              <a:ext uri="{FF2B5EF4-FFF2-40B4-BE49-F238E27FC236}">
                <a16:creationId xmlns:a16="http://schemas.microsoft.com/office/drawing/2014/main" id="{4A38D96F-E52F-4F31-9BFB-E24900380EE3}"/>
              </a:ext>
            </a:extLst>
          </p:cNvPr>
          <p:cNvSpPr>
            <a:spLocks noGrp="1"/>
          </p:cNvSpPr>
          <p:nvPr>
            <p:ph idx="1"/>
          </p:nvPr>
        </p:nvSpPr>
        <p:spPr>
          <a:xfrm>
            <a:off x="838200" y="1318260"/>
            <a:ext cx="5928360" cy="4858703"/>
          </a:xfrm>
        </p:spPr>
        <p:txBody>
          <a:bodyPr/>
          <a:lstStyle/>
          <a:p>
            <a:r>
              <a:rPr lang="en-US" altLang="zh-CN" dirty="0"/>
              <a:t>Augmented Reality (AR)</a:t>
            </a:r>
          </a:p>
          <a:p>
            <a:pPr lvl="1"/>
            <a:r>
              <a:rPr lang="en-US" altLang="zh-CN" dirty="0"/>
              <a:t>Model stereo 3D space well through mobile phone camera</a:t>
            </a:r>
          </a:p>
          <a:p>
            <a:pPr lvl="1"/>
            <a:r>
              <a:rPr lang="en-US" altLang="zh-CN" dirty="0">
                <a:solidFill>
                  <a:srgbClr val="FF0000"/>
                </a:solidFill>
              </a:rPr>
              <a:t>Lack of ability to classify and recognize objects</a:t>
            </a:r>
            <a:endParaRPr lang="zh-CN" altLang="en-US" dirty="0">
              <a:solidFill>
                <a:srgbClr val="FF0000"/>
              </a:solidFill>
            </a:endParaRPr>
          </a:p>
        </p:txBody>
      </p:sp>
      <p:pic>
        <p:nvPicPr>
          <p:cNvPr id="5" name="Picture 4" descr="Image result for hololens">
            <a:extLst>
              <a:ext uri="{FF2B5EF4-FFF2-40B4-BE49-F238E27FC236}">
                <a16:creationId xmlns:a16="http://schemas.microsoft.com/office/drawing/2014/main" id="{0241D602-CFDD-428F-B101-590376D9D538}"/>
              </a:ext>
            </a:extLst>
          </p:cNvPr>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912012" y="3795292"/>
            <a:ext cx="3650284" cy="18887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0" descr="Image result for store AR">
            <a:extLst>
              <a:ext uri="{FF2B5EF4-FFF2-40B4-BE49-F238E27FC236}">
                <a16:creationId xmlns:a16="http://schemas.microsoft.com/office/drawing/2014/main" id="{D466FA23-189A-4669-A6A2-400550E9D710}"/>
              </a:ext>
            </a:extLst>
          </p:cNvPr>
          <p:cNvPicPr>
            <a:picLocks noChangeAspect="1" noChangeArrowheads="1"/>
          </p:cNvPicPr>
          <p:nvPr/>
        </p:nvPicPr>
        <p:blipFill rotWithShape="1">
          <a:blip r:embed="rId4" cstate="email">
            <a:extLst>
              <a:ext uri="{28A0092B-C50C-407E-A947-70E740481C1C}">
                <a14:useLocalDpi xmlns:a14="http://schemas.microsoft.com/office/drawing/2010/main" val="0"/>
              </a:ext>
            </a:extLst>
          </a:blip>
          <a:srcRect t="8668" b="11731"/>
          <a:stretch/>
        </p:blipFill>
        <p:spPr bwMode="auto">
          <a:xfrm>
            <a:off x="6918656" y="3795292"/>
            <a:ext cx="3650284" cy="188872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Image result for check mark">
            <a:extLst>
              <a:ext uri="{FF2B5EF4-FFF2-40B4-BE49-F238E27FC236}">
                <a16:creationId xmlns:a16="http://schemas.microsoft.com/office/drawing/2014/main" id="{AC19E15B-8782-427B-8AE5-5B33389AA45B}"/>
              </a:ext>
            </a:extLst>
          </p:cNvPr>
          <p:cNvPicPr>
            <a:picLocks noChangeAspect="1" noChangeArrowheads="1"/>
          </p:cNvPicPr>
          <p:nvPr/>
        </p:nvPicPr>
        <p:blipFill rotWithShape="1">
          <a:blip r:embed="rId5" cstate="email">
            <a:extLst>
              <a:ext uri="{28A0092B-C50C-407E-A947-70E740481C1C}">
                <a14:useLocalDpi xmlns:a14="http://schemas.microsoft.com/office/drawing/2010/main" val="0"/>
              </a:ext>
            </a:extLst>
          </a:blip>
          <a:srcRect l="7648" t="19442" r="47822" b="27269"/>
          <a:stretch/>
        </p:blipFill>
        <p:spPr bwMode="auto">
          <a:xfrm>
            <a:off x="959435" y="1926884"/>
            <a:ext cx="376579" cy="31544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Image result for check mark">
            <a:extLst>
              <a:ext uri="{FF2B5EF4-FFF2-40B4-BE49-F238E27FC236}">
                <a16:creationId xmlns:a16="http://schemas.microsoft.com/office/drawing/2014/main" id="{9F9B7EC7-3250-41C9-9AF1-B1D4F7054469}"/>
              </a:ext>
            </a:extLst>
          </p:cNvPr>
          <p:cNvPicPr>
            <a:picLocks noChangeAspect="1" noChangeArrowheads="1"/>
          </p:cNvPicPr>
          <p:nvPr/>
        </p:nvPicPr>
        <p:blipFill rotWithShape="1">
          <a:blip r:embed="rId6" cstate="email">
            <a:extLst>
              <a:ext uri="{28A0092B-C50C-407E-A947-70E740481C1C}">
                <a14:useLocalDpi xmlns:a14="http://schemas.microsoft.com/office/drawing/2010/main" val="0"/>
              </a:ext>
            </a:extLst>
          </a:blip>
          <a:srcRect l="50951" t="34992" r="8887" b="22062"/>
          <a:stretch/>
        </p:blipFill>
        <p:spPr bwMode="auto">
          <a:xfrm>
            <a:off x="935966" y="2660464"/>
            <a:ext cx="423515" cy="317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95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Arrow Connector 19">
            <a:extLst>
              <a:ext uri="{FF2B5EF4-FFF2-40B4-BE49-F238E27FC236}">
                <a16:creationId xmlns:a16="http://schemas.microsoft.com/office/drawing/2014/main" id="{CB640415-4C33-409A-AC5C-5FC4767E66D4}"/>
              </a:ext>
            </a:extLst>
          </p:cNvPr>
          <p:cNvCxnSpPr>
            <a:cxnSpLocks/>
          </p:cNvCxnSpPr>
          <p:nvPr/>
        </p:nvCxnSpPr>
        <p:spPr>
          <a:xfrm flipV="1">
            <a:off x="3477824" y="1888465"/>
            <a:ext cx="2140021" cy="3651838"/>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54">
            <a:extLst>
              <a:ext uri="{FF2B5EF4-FFF2-40B4-BE49-F238E27FC236}">
                <a16:creationId xmlns:a16="http://schemas.microsoft.com/office/drawing/2014/main" id="{B281E053-AD8E-4A1E-ADA7-77809560F68B}"/>
              </a:ext>
            </a:extLst>
          </p:cNvPr>
          <p:cNvPicPr>
            <a:picLocks noChangeAspect="1"/>
          </p:cNvPicPr>
          <p:nvPr/>
        </p:nvPicPr>
        <p:blipFill>
          <a:blip r:embed="rId3"/>
          <a:stretch>
            <a:fillRect/>
          </a:stretch>
        </p:blipFill>
        <p:spPr>
          <a:xfrm>
            <a:off x="3419064" y="4343021"/>
            <a:ext cx="1679986" cy="1101569"/>
          </a:xfrm>
          <a:prstGeom prst="rect">
            <a:avLst/>
          </a:prstGeom>
        </p:spPr>
      </p:pic>
      <p:pic>
        <p:nvPicPr>
          <p:cNvPr id="13" name="Picture 11">
            <a:extLst>
              <a:ext uri="{FF2B5EF4-FFF2-40B4-BE49-F238E27FC236}">
                <a16:creationId xmlns:a16="http://schemas.microsoft.com/office/drawing/2014/main" id="{09F7B1DE-FBC3-412A-9F92-F4D61937D813}"/>
              </a:ext>
            </a:extLst>
          </p:cNvPr>
          <p:cNvPicPr>
            <a:picLocks noChangeAspect="1"/>
          </p:cNvPicPr>
          <p:nvPr/>
        </p:nvPicPr>
        <p:blipFill>
          <a:blip r:embed="rId3"/>
          <a:stretch>
            <a:fillRect/>
          </a:stretch>
        </p:blipFill>
        <p:spPr>
          <a:xfrm>
            <a:off x="3412785" y="4339007"/>
            <a:ext cx="1686265" cy="1105687"/>
          </a:xfrm>
          <a:prstGeom prst="rect">
            <a:avLst/>
          </a:prstGeom>
        </p:spPr>
      </p:pic>
      <p:sp>
        <p:nvSpPr>
          <p:cNvPr id="2" name="标题 1">
            <a:extLst>
              <a:ext uri="{FF2B5EF4-FFF2-40B4-BE49-F238E27FC236}">
                <a16:creationId xmlns:a16="http://schemas.microsoft.com/office/drawing/2014/main" id="{2A5A691B-7AAF-409B-AF78-5A512F975FB6}"/>
              </a:ext>
            </a:extLst>
          </p:cNvPr>
          <p:cNvSpPr>
            <a:spLocks noGrp="1"/>
          </p:cNvSpPr>
          <p:nvPr>
            <p:ph type="title"/>
          </p:nvPr>
        </p:nvSpPr>
        <p:spPr>
          <a:xfrm>
            <a:off x="838200" y="365125"/>
            <a:ext cx="10515600" cy="777875"/>
          </a:xfrm>
        </p:spPr>
        <p:txBody>
          <a:bodyPr/>
          <a:lstStyle/>
          <a:p>
            <a:r>
              <a:rPr lang="en-US" altLang="zh-CN" dirty="0"/>
              <a:t>System Design</a:t>
            </a:r>
            <a:endParaRPr lang="zh-CN" altLang="en-US" dirty="0"/>
          </a:p>
        </p:txBody>
      </p:sp>
      <p:cxnSp>
        <p:nvCxnSpPr>
          <p:cNvPr id="4" name="Straight Arrow Connector 9">
            <a:extLst>
              <a:ext uri="{FF2B5EF4-FFF2-40B4-BE49-F238E27FC236}">
                <a16:creationId xmlns:a16="http://schemas.microsoft.com/office/drawing/2014/main" id="{BE5B195C-5C95-4B65-82EA-22ECBC5C661D}"/>
              </a:ext>
            </a:extLst>
          </p:cNvPr>
          <p:cNvCxnSpPr>
            <a:cxnSpLocks/>
          </p:cNvCxnSpPr>
          <p:nvPr/>
        </p:nvCxnSpPr>
        <p:spPr>
          <a:xfrm>
            <a:off x="3110439" y="5547200"/>
            <a:ext cx="7973932" cy="0"/>
          </a:xfrm>
          <a:prstGeom prst="straightConnector1">
            <a:avLst/>
          </a:prstGeom>
          <a:ln w="38100">
            <a:solidFill>
              <a:srgbClr val="00B05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10">
            <a:extLst>
              <a:ext uri="{FF2B5EF4-FFF2-40B4-BE49-F238E27FC236}">
                <a16:creationId xmlns:a16="http://schemas.microsoft.com/office/drawing/2014/main" id="{BB042D9B-321A-4A77-906B-6F223AD59911}"/>
              </a:ext>
            </a:extLst>
          </p:cNvPr>
          <p:cNvCxnSpPr>
            <a:cxnSpLocks/>
          </p:cNvCxnSpPr>
          <p:nvPr/>
        </p:nvCxnSpPr>
        <p:spPr>
          <a:xfrm>
            <a:off x="3052282" y="1903015"/>
            <a:ext cx="8032088" cy="0"/>
          </a:xfrm>
          <a:prstGeom prst="straightConnector1">
            <a:avLst/>
          </a:prstGeom>
          <a:ln w="38100">
            <a:solidFill>
              <a:srgbClr val="00B05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31">
            <a:extLst>
              <a:ext uri="{FF2B5EF4-FFF2-40B4-BE49-F238E27FC236}">
                <a16:creationId xmlns:a16="http://schemas.microsoft.com/office/drawing/2014/main" id="{70B28475-69B0-46DA-918E-8ADB14711A5B}"/>
              </a:ext>
            </a:extLst>
          </p:cNvPr>
          <p:cNvCxnSpPr>
            <a:cxnSpLocks/>
          </p:cNvCxnSpPr>
          <p:nvPr/>
        </p:nvCxnSpPr>
        <p:spPr>
          <a:xfrm flipV="1">
            <a:off x="5624124" y="1903015"/>
            <a:ext cx="2058883" cy="6897"/>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35">
            <a:extLst>
              <a:ext uri="{FF2B5EF4-FFF2-40B4-BE49-F238E27FC236}">
                <a16:creationId xmlns:a16="http://schemas.microsoft.com/office/drawing/2014/main" id="{F536033B-AACD-4F02-A333-196722E67436}"/>
              </a:ext>
            </a:extLst>
          </p:cNvPr>
          <p:cNvCxnSpPr>
            <a:cxnSpLocks/>
          </p:cNvCxnSpPr>
          <p:nvPr/>
        </p:nvCxnSpPr>
        <p:spPr>
          <a:xfrm>
            <a:off x="7683007" y="1909912"/>
            <a:ext cx="1302454" cy="3637288"/>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39">
            <a:extLst>
              <a:ext uri="{FF2B5EF4-FFF2-40B4-BE49-F238E27FC236}">
                <a16:creationId xmlns:a16="http://schemas.microsoft.com/office/drawing/2014/main" id="{25CE2457-BF2C-4F3A-BBA3-EBE60FCC8547}"/>
              </a:ext>
            </a:extLst>
          </p:cNvPr>
          <p:cNvCxnSpPr>
            <a:cxnSpLocks/>
          </p:cNvCxnSpPr>
          <p:nvPr/>
        </p:nvCxnSpPr>
        <p:spPr>
          <a:xfrm>
            <a:off x="8984720" y="5547201"/>
            <a:ext cx="1282737" cy="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9">
            <a:extLst>
              <a:ext uri="{FF2B5EF4-FFF2-40B4-BE49-F238E27FC236}">
                <a16:creationId xmlns:a16="http://schemas.microsoft.com/office/drawing/2014/main" id="{1DA6A02A-E946-4742-9860-FFDB10E30F57}"/>
              </a:ext>
            </a:extLst>
          </p:cNvPr>
          <p:cNvPicPr>
            <a:picLocks noChangeAspect="1"/>
          </p:cNvPicPr>
          <p:nvPr/>
        </p:nvPicPr>
        <p:blipFill>
          <a:blip r:embed="rId4"/>
          <a:stretch>
            <a:fillRect/>
          </a:stretch>
        </p:blipFill>
        <p:spPr>
          <a:xfrm>
            <a:off x="9475323" y="4010224"/>
            <a:ext cx="1944229" cy="1370218"/>
          </a:xfrm>
          <a:prstGeom prst="rect">
            <a:avLst/>
          </a:prstGeom>
        </p:spPr>
      </p:pic>
      <p:pic>
        <p:nvPicPr>
          <p:cNvPr id="11" name="Picture 51">
            <a:extLst>
              <a:ext uri="{FF2B5EF4-FFF2-40B4-BE49-F238E27FC236}">
                <a16:creationId xmlns:a16="http://schemas.microsoft.com/office/drawing/2014/main" id="{17C07676-DC0F-4E83-8B12-5C150F851A46}"/>
              </a:ext>
            </a:extLst>
          </p:cNvPr>
          <p:cNvPicPr>
            <a:picLocks noChangeAspect="1"/>
          </p:cNvPicPr>
          <p:nvPr/>
        </p:nvPicPr>
        <p:blipFill>
          <a:blip r:embed="rId5"/>
          <a:stretch>
            <a:fillRect/>
          </a:stretch>
        </p:blipFill>
        <p:spPr>
          <a:xfrm>
            <a:off x="7635933" y="3887685"/>
            <a:ext cx="1583512" cy="1321929"/>
          </a:xfrm>
          <a:prstGeom prst="rect">
            <a:avLst/>
          </a:prstGeom>
        </p:spPr>
      </p:pic>
      <p:pic>
        <p:nvPicPr>
          <p:cNvPr id="14" name="Picture 48">
            <a:extLst>
              <a:ext uri="{FF2B5EF4-FFF2-40B4-BE49-F238E27FC236}">
                <a16:creationId xmlns:a16="http://schemas.microsoft.com/office/drawing/2014/main" id="{1AF68ED9-7803-4426-AD8D-BDC2FAB272ED}"/>
              </a:ext>
            </a:extLst>
          </p:cNvPr>
          <p:cNvPicPr>
            <a:picLocks noChangeAspect="1"/>
          </p:cNvPicPr>
          <p:nvPr/>
        </p:nvPicPr>
        <p:blipFill>
          <a:blip r:embed="rId6"/>
          <a:stretch>
            <a:fillRect/>
          </a:stretch>
        </p:blipFill>
        <p:spPr>
          <a:xfrm>
            <a:off x="4771166" y="1025853"/>
            <a:ext cx="589028" cy="467512"/>
          </a:xfrm>
          <a:prstGeom prst="rect">
            <a:avLst/>
          </a:prstGeom>
        </p:spPr>
      </p:pic>
      <p:cxnSp>
        <p:nvCxnSpPr>
          <p:cNvPr id="15" name="Straight Connector 56">
            <a:extLst>
              <a:ext uri="{FF2B5EF4-FFF2-40B4-BE49-F238E27FC236}">
                <a16:creationId xmlns:a16="http://schemas.microsoft.com/office/drawing/2014/main" id="{0B52D544-1D13-4A8E-9C1F-38EA692A7BCE}"/>
              </a:ext>
            </a:extLst>
          </p:cNvPr>
          <p:cNvCxnSpPr>
            <a:cxnSpLocks/>
          </p:cNvCxnSpPr>
          <p:nvPr/>
        </p:nvCxnSpPr>
        <p:spPr>
          <a:xfrm>
            <a:off x="5624124" y="1896118"/>
            <a:ext cx="0" cy="3630388"/>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57">
            <a:extLst>
              <a:ext uri="{FF2B5EF4-FFF2-40B4-BE49-F238E27FC236}">
                <a16:creationId xmlns:a16="http://schemas.microsoft.com/office/drawing/2014/main" id="{C5435965-A8B3-482F-A13C-B7C8680AB517}"/>
              </a:ext>
            </a:extLst>
          </p:cNvPr>
          <p:cNvCxnSpPr/>
          <p:nvPr/>
        </p:nvCxnSpPr>
        <p:spPr>
          <a:xfrm>
            <a:off x="7662474" y="1896118"/>
            <a:ext cx="0" cy="3630388"/>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 name="Group 102">
            <a:extLst>
              <a:ext uri="{FF2B5EF4-FFF2-40B4-BE49-F238E27FC236}">
                <a16:creationId xmlns:a16="http://schemas.microsoft.com/office/drawing/2014/main" id="{1DD5943F-93CE-4AA5-BAC7-0D648D894F62}"/>
              </a:ext>
            </a:extLst>
          </p:cNvPr>
          <p:cNvGrpSpPr/>
          <p:nvPr/>
        </p:nvGrpSpPr>
        <p:grpSpPr>
          <a:xfrm>
            <a:off x="7660992" y="5532871"/>
            <a:ext cx="1315627" cy="512103"/>
            <a:chOff x="6803258" y="5582755"/>
            <a:chExt cx="1315627" cy="512103"/>
          </a:xfrm>
        </p:grpSpPr>
        <p:cxnSp>
          <p:nvCxnSpPr>
            <p:cNvPr id="18" name="Straight Connector 65">
              <a:extLst>
                <a:ext uri="{FF2B5EF4-FFF2-40B4-BE49-F238E27FC236}">
                  <a16:creationId xmlns:a16="http://schemas.microsoft.com/office/drawing/2014/main" id="{D7962C4C-2CBF-4270-8F61-89476B1AC1E3}"/>
                </a:ext>
              </a:extLst>
            </p:cNvPr>
            <p:cNvCxnSpPr>
              <a:cxnSpLocks/>
            </p:cNvCxnSpPr>
            <p:nvPr/>
          </p:nvCxnSpPr>
          <p:spPr>
            <a:xfrm flipV="1">
              <a:off x="8118885" y="5582755"/>
              <a:ext cx="0" cy="51210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91">
              <a:extLst>
                <a:ext uri="{FF2B5EF4-FFF2-40B4-BE49-F238E27FC236}">
                  <a16:creationId xmlns:a16="http://schemas.microsoft.com/office/drawing/2014/main" id="{DAB743B1-B883-4321-A3ED-4F4B7972F3F0}"/>
                </a:ext>
              </a:extLst>
            </p:cNvPr>
            <p:cNvCxnSpPr>
              <a:cxnSpLocks/>
            </p:cNvCxnSpPr>
            <p:nvPr/>
          </p:nvCxnSpPr>
          <p:spPr>
            <a:xfrm flipV="1">
              <a:off x="6803258" y="6093394"/>
              <a:ext cx="1315627" cy="1464"/>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93">
              <a:extLst>
                <a:ext uri="{FF2B5EF4-FFF2-40B4-BE49-F238E27FC236}">
                  <a16:creationId xmlns:a16="http://schemas.microsoft.com/office/drawing/2014/main" id="{DE9D7DE1-B2A4-4252-BAE0-5D6DB9F20029}"/>
                </a:ext>
              </a:extLst>
            </p:cNvPr>
            <p:cNvSpPr txBox="1"/>
            <p:nvPr/>
          </p:nvSpPr>
          <p:spPr>
            <a:xfrm>
              <a:off x="6960131" y="5668727"/>
              <a:ext cx="1002952" cy="338554"/>
            </a:xfrm>
            <a:prstGeom prst="rect">
              <a:avLst/>
            </a:prstGeom>
            <a:solidFill>
              <a:schemeClr val="bg1"/>
            </a:solidFill>
          </p:spPr>
          <p:txBody>
            <a:bodyPr wrap="square" rtlCol="0">
              <a:spAutoFit/>
            </a:bodyPr>
            <a:lstStyle/>
            <a:p>
              <a:pPr algn="ctr"/>
              <a:r>
                <a:rPr lang="en-US" altLang="zh-CN" sz="1600" dirty="0">
                  <a:latin typeface="Microsoft YaHei" panose="020B0503020204020204" pitchFamily="34" charset="-122"/>
                  <a:ea typeface="Microsoft YaHei" panose="020B0503020204020204" pitchFamily="34" charset="-122"/>
                </a:rPr>
                <a:t>Track</a:t>
              </a:r>
              <a:endParaRPr lang="en-US" sz="1600" dirty="0">
                <a:latin typeface="Microsoft YaHei" panose="020B0503020204020204" pitchFamily="34" charset="-122"/>
                <a:ea typeface="Microsoft YaHei" panose="020B0503020204020204" pitchFamily="34" charset="-122"/>
              </a:endParaRPr>
            </a:p>
          </p:txBody>
        </p:sp>
      </p:grpSp>
      <p:grpSp>
        <p:nvGrpSpPr>
          <p:cNvPr id="21" name="Group 107">
            <a:extLst>
              <a:ext uri="{FF2B5EF4-FFF2-40B4-BE49-F238E27FC236}">
                <a16:creationId xmlns:a16="http://schemas.microsoft.com/office/drawing/2014/main" id="{DB8A0C1C-E25B-4CAC-BD6A-917E7220FF70}"/>
              </a:ext>
            </a:extLst>
          </p:cNvPr>
          <p:cNvGrpSpPr/>
          <p:nvPr/>
        </p:nvGrpSpPr>
        <p:grpSpPr>
          <a:xfrm>
            <a:off x="3477824" y="5563206"/>
            <a:ext cx="2146300" cy="489199"/>
            <a:chOff x="2627417" y="5590187"/>
            <a:chExt cx="2146300" cy="489199"/>
          </a:xfrm>
        </p:grpSpPr>
        <p:cxnSp>
          <p:nvCxnSpPr>
            <p:cNvPr id="22" name="Straight Connector 16">
              <a:extLst>
                <a:ext uri="{FF2B5EF4-FFF2-40B4-BE49-F238E27FC236}">
                  <a16:creationId xmlns:a16="http://schemas.microsoft.com/office/drawing/2014/main" id="{9EAAB4B3-B04B-464A-9B43-A67B44096401}"/>
                </a:ext>
              </a:extLst>
            </p:cNvPr>
            <p:cNvCxnSpPr>
              <a:cxnSpLocks/>
            </p:cNvCxnSpPr>
            <p:nvPr/>
          </p:nvCxnSpPr>
          <p:spPr>
            <a:xfrm flipV="1">
              <a:off x="2627417" y="5590187"/>
              <a:ext cx="0" cy="48919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60">
              <a:extLst>
                <a:ext uri="{FF2B5EF4-FFF2-40B4-BE49-F238E27FC236}">
                  <a16:creationId xmlns:a16="http://schemas.microsoft.com/office/drawing/2014/main" id="{DD09AD46-B2A1-4316-8A88-D69B57750AE1}"/>
                </a:ext>
              </a:extLst>
            </p:cNvPr>
            <p:cNvCxnSpPr>
              <a:cxnSpLocks/>
            </p:cNvCxnSpPr>
            <p:nvPr/>
          </p:nvCxnSpPr>
          <p:spPr>
            <a:xfrm>
              <a:off x="2627417" y="6071955"/>
              <a:ext cx="2140021"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63">
              <a:extLst>
                <a:ext uri="{FF2B5EF4-FFF2-40B4-BE49-F238E27FC236}">
                  <a16:creationId xmlns:a16="http://schemas.microsoft.com/office/drawing/2014/main" id="{5B94CE27-238F-40D1-B86C-872FCD658687}"/>
                </a:ext>
              </a:extLst>
            </p:cNvPr>
            <p:cNvCxnSpPr>
              <a:cxnSpLocks/>
            </p:cNvCxnSpPr>
            <p:nvPr/>
          </p:nvCxnSpPr>
          <p:spPr>
            <a:xfrm flipV="1">
              <a:off x="4773717" y="5590187"/>
              <a:ext cx="0" cy="48919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96">
              <a:extLst>
                <a:ext uri="{FF2B5EF4-FFF2-40B4-BE49-F238E27FC236}">
                  <a16:creationId xmlns:a16="http://schemas.microsoft.com/office/drawing/2014/main" id="{484816A8-F77D-4968-ACF8-60BE00F9DA67}"/>
                </a:ext>
              </a:extLst>
            </p:cNvPr>
            <p:cNvSpPr txBox="1"/>
            <p:nvPr/>
          </p:nvSpPr>
          <p:spPr>
            <a:xfrm>
              <a:off x="2674384" y="5680897"/>
              <a:ext cx="2044649" cy="338554"/>
            </a:xfrm>
            <a:prstGeom prst="rect">
              <a:avLst/>
            </a:prstGeom>
            <a:solidFill>
              <a:schemeClr val="bg1"/>
            </a:solidFill>
          </p:spPr>
          <p:txBody>
            <a:bodyPr wrap="square" rtlCol="0">
              <a:spAutoFit/>
            </a:bodyPr>
            <a:lstStyle/>
            <a:p>
              <a:pPr algn="ctr"/>
              <a:r>
                <a:rPr lang="en-US" altLang="zh-CN" sz="1600" dirty="0">
                  <a:latin typeface="Microsoft YaHei" panose="020B0503020204020204" pitchFamily="34" charset="-122"/>
                  <a:ea typeface="Microsoft YaHei" panose="020B0503020204020204" pitchFamily="34" charset="-122"/>
                </a:rPr>
                <a:t>Encode &amp; Stream</a:t>
              </a:r>
              <a:endParaRPr lang="en-US" sz="1600" dirty="0">
                <a:latin typeface="Microsoft YaHei" panose="020B0503020204020204" pitchFamily="34" charset="-122"/>
                <a:ea typeface="Microsoft YaHei" panose="020B0503020204020204" pitchFamily="34" charset="-122"/>
              </a:endParaRPr>
            </a:p>
          </p:txBody>
        </p:sp>
      </p:grpSp>
      <p:grpSp>
        <p:nvGrpSpPr>
          <p:cNvPr id="26" name="Group 108">
            <a:extLst>
              <a:ext uri="{FF2B5EF4-FFF2-40B4-BE49-F238E27FC236}">
                <a16:creationId xmlns:a16="http://schemas.microsoft.com/office/drawing/2014/main" id="{FFAA2937-05F4-4D23-AD2B-12C3D63D2D75}"/>
              </a:ext>
            </a:extLst>
          </p:cNvPr>
          <p:cNvGrpSpPr/>
          <p:nvPr/>
        </p:nvGrpSpPr>
        <p:grpSpPr>
          <a:xfrm>
            <a:off x="5617845" y="5547200"/>
            <a:ext cx="2043147" cy="505205"/>
            <a:chOff x="4767438" y="5574181"/>
            <a:chExt cx="2043147" cy="505205"/>
          </a:xfrm>
        </p:grpSpPr>
        <p:cxnSp>
          <p:nvCxnSpPr>
            <p:cNvPr id="27" name="Straight Connector 64">
              <a:extLst>
                <a:ext uri="{FF2B5EF4-FFF2-40B4-BE49-F238E27FC236}">
                  <a16:creationId xmlns:a16="http://schemas.microsoft.com/office/drawing/2014/main" id="{01E0EF2E-303C-4340-8731-99A27DA3933A}"/>
                </a:ext>
              </a:extLst>
            </p:cNvPr>
            <p:cNvCxnSpPr>
              <a:cxnSpLocks/>
            </p:cNvCxnSpPr>
            <p:nvPr/>
          </p:nvCxnSpPr>
          <p:spPr>
            <a:xfrm flipV="1">
              <a:off x="6810585" y="5574181"/>
              <a:ext cx="0" cy="50520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Arrow Connector 88">
              <a:extLst>
                <a:ext uri="{FF2B5EF4-FFF2-40B4-BE49-F238E27FC236}">
                  <a16:creationId xmlns:a16="http://schemas.microsoft.com/office/drawing/2014/main" id="{F5275956-1337-4579-A24B-F56491F8E18D}"/>
                </a:ext>
              </a:extLst>
            </p:cNvPr>
            <p:cNvCxnSpPr>
              <a:cxnSpLocks/>
            </p:cNvCxnSpPr>
            <p:nvPr/>
          </p:nvCxnSpPr>
          <p:spPr>
            <a:xfrm>
              <a:off x="4767438" y="6071955"/>
              <a:ext cx="2043147"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TextBox 95">
              <a:extLst>
                <a:ext uri="{FF2B5EF4-FFF2-40B4-BE49-F238E27FC236}">
                  <a16:creationId xmlns:a16="http://schemas.microsoft.com/office/drawing/2014/main" id="{31F77D2C-D007-40A0-800A-BAFEEE3708C0}"/>
                </a:ext>
              </a:extLst>
            </p:cNvPr>
            <p:cNvSpPr txBox="1"/>
            <p:nvPr/>
          </p:nvSpPr>
          <p:spPr>
            <a:xfrm>
              <a:off x="5188746" y="5677183"/>
              <a:ext cx="1206811" cy="338554"/>
            </a:xfrm>
            <a:prstGeom prst="rect">
              <a:avLst/>
            </a:prstGeom>
            <a:solidFill>
              <a:schemeClr val="bg1"/>
            </a:solidFill>
          </p:spPr>
          <p:txBody>
            <a:bodyPr wrap="square" rtlCol="0">
              <a:spAutoFit/>
            </a:bodyPr>
            <a:lstStyle/>
            <a:p>
              <a:pPr algn="ctr"/>
              <a:r>
                <a:rPr lang="en-US" altLang="zh-CN" sz="1600" dirty="0">
                  <a:latin typeface="Microsoft YaHei" panose="020B0503020204020204" pitchFamily="34" charset="-122"/>
                  <a:ea typeface="Microsoft YaHei" panose="020B0503020204020204" pitchFamily="34" charset="-122"/>
                </a:rPr>
                <a:t>Detection</a:t>
              </a:r>
              <a:endParaRPr lang="en-US" sz="1600" dirty="0">
                <a:latin typeface="Microsoft YaHei" panose="020B0503020204020204" pitchFamily="34" charset="-122"/>
                <a:ea typeface="Microsoft YaHei" panose="020B0503020204020204" pitchFamily="34" charset="-122"/>
              </a:endParaRPr>
            </a:p>
          </p:txBody>
        </p:sp>
      </p:grpSp>
      <p:grpSp>
        <p:nvGrpSpPr>
          <p:cNvPr id="30" name="Group 109">
            <a:extLst>
              <a:ext uri="{FF2B5EF4-FFF2-40B4-BE49-F238E27FC236}">
                <a16:creationId xmlns:a16="http://schemas.microsoft.com/office/drawing/2014/main" id="{53297AC6-CABC-49C3-8CCC-C85D16393EB1}"/>
              </a:ext>
            </a:extLst>
          </p:cNvPr>
          <p:cNvGrpSpPr/>
          <p:nvPr/>
        </p:nvGrpSpPr>
        <p:grpSpPr>
          <a:xfrm>
            <a:off x="8984720" y="5563206"/>
            <a:ext cx="1257339" cy="489200"/>
            <a:chOff x="8134313" y="5590187"/>
            <a:chExt cx="1257339" cy="489200"/>
          </a:xfrm>
        </p:grpSpPr>
        <p:cxnSp>
          <p:nvCxnSpPr>
            <p:cNvPr id="31" name="Straight Connector 66">
              <a:extLst>
                <a:ext uri="{FF2B5EF4-FFF2-40B4-BE49-F238E27FC236}">
                  <a16:creationId xmlns:a16="http://schemas.microsoft.com/office/drawing/2014/main" id="{71FEC6EA-8B07-4D9A-9EF3-3171931F8962}"/>
                </a:ext>
              </a:extLst>
            </p:cNvPr>
            <p:cNvCxnSpPr>
              <a:cxnSpLocks/>
            </p:cNvCxnSpPr>
            <p:nvPr/>
          </p:nvCxnSpPr>
          <p:spPr>
            <a:xfrm flipV="1">
              <a:off x="9391652" y="5590187"/>
              <a:ext cx="0" cy="4892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97">
              <a:extLst>
                <a:ext uri="{FF2B5EF4-FFF2-40B4-BE49-F238E27FC236}">
                  <a16:creationId xmlns:a16="http://schemas.microsoft.com/office/drawing/2014/main" id="{0F2F4176-8F6A-4D85-AEFB-DC09AFBEA7E1}"/>
                </a:ext>
              </a:extLst>
            </p:cNvPr>
            <p:cNvCxnSpPr>
              <a:cxnSpLocks/>
            </p:cNvCxnSpPr>
            <p:nvPr/>
          </p:nvCxnSpPr>
          <p:spPr>
            <a:xfrm>
              <a:off x="8134313" y="6070491"/>
              <a:ext cx="1257339"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98">
              <a:extLst>
                <a:ext uri="{FF2B5EF4-FFF2-40B4-BE49-F238E27FC236}">
                  <a16:creationId xmlns:a16="http://schemas.microsoft.com/office/drawing/2014/main" id="{304D573C-4083-49AD-B5F9-91006289833A}"/>
                </a:ext>
              </a:extLst>
            </p:cNvPr>
            <p:cNvSpPr txBox="1"/>
            <p:nvPr/>
          </p:nvSpPr>
          <p:spPr>
            <a:xfrm>
              <a:off x="8306035" y="5673453"/>
              <a:ext cx="939291" cy="338554"/>
            </a:xfrm>
            <a:prstGeom prst="rect">
              <a:avLst/>
            </a:prstGeom>
            <a:solidFill>
              <a:schemeClr val="bg1"/>
            </a:solidFill>
          </p:spPr>
          <p:txBody>
            <a:bodyPr wrap="square" rtlCol="0">
              <a:spAutoFit/>
            </a:bodyPr>
            <a:lstStyle/>
            <a:p>
              <a:r>
                <a:rPr lang="en-US" altLang="zh-CN" sz="1600" dirty="0">
                  <a:latin typeface="Microsoft YaHei" panose="020B0503020204020204" pitchFamily="34" charset="-122"/>
                  <a:ea typeface="Microsoft YaHei" panose="020B0503020204020204" pitchFamily="34" charset="-122"/>
                </a:rPr>
                <a:t>Render</a:t>
              </a:r>
              <a:endParaRPr lang="en-US" sz="1600" dirty="0">
                <a:latin typeface="Microsoft YaHei" panose="020B0503020204020204" pitchFamily="34" charset="-122"/>
                <a:ea typeface="Microsoft YaHei" panose="020B0503020204020204" pitchFamily="34" charset="-122"/>
              </a:endParaRPr>
            </a:p>
          </p:txBody>
        </p:sp>
      </p:grpSp>
      <p:sp>
        <p:nvSpPr>
          <p:cNvPr id="34" name="TextBox 110">
            <a:extLst>
              <a:ext uri="{FF2B5EF4-FFF2-40B4-BE49-F238E27FC236}">
                <a16:creationId xmlns:a16="http://schemas.microsoft.com/office/drawing/2014/main" id="{BF9839D4-B0DB-419B-A1EF-D1349F6AFDF8}"/>
              </a:ext>
            </a:extLst>
          </p:cNvPr>
          <p:cNvSpPr txBox="1"/>
          <p:nvPr/>
        </p:nvSpPr>
        <p:spPr>
          <a:xfrm>
            <a:off x="715841" y="5888848"/>
            <a:ext cx="2377786" cy="369332"/>
          </a:xfrm>
          <a:prstGeom prst="rect">
            <a:avLst/>
          </a:prstGeom>
          <a:noFill/>
        </p:spPr>
        <p:txBody>
          <a:bodyPr wrap="square" rtlCol="0">
            <a:spAutoFit/>
          </a:bodyPr>
          <a:lstStyle/>
          <a:p>
            <a:pPr algn="ctr"/>
            <a:r>
              <a:rPr lang="en-US" altLang="zh-CN" dirty="0">
                <a:latin typeface="+mj-lt"/>
                <a:ea typeface="Microsoft YaHei" panose="020B0503020204020204" pitchFamily="34" charset="-122"/>
              </a:rPr>
              <a:t>Mobile Device</a:t>
            </a:r>
            <a:endParaRPr lang="en-US" dirty="0">
              <a:latin typeface="+mj-lt"/>
              <a:ea typeface="Microsoft YaHei" panose="020B0503020204020204" pitchFamily="34" charset="-122"/>
            </a:endParaRPr>
          </a:p>
        </p:txBody>
      </p:sp>
      <p:sp>
        <p:nvSpPr>
          <p:cNvPr id="35" name="TextBox 111">
            <a:extLst>
              <a:ext uri="{FF2B5EF4-FFF2-40B4-BE49-F238E27FC236}">
                <a16:creationId xmlns:a16="http://schemas.microsoft.com/office/drawing/2014/main" id="{0A007E11-81DF-4281-AD88-7C59F78045A3}"/>
              </a:ext>
            </a:extLst>
          </p:cNvPr>
          <p:cNvSpPr txBox="1"/>
          <p:nvPr/>
        </p:nvSpPr>
        <p:spPr>
          <a:xfrm>
            <a:off x="1078366" y="2258826"/>
            <a:ext cx="1596307" cy="369332"/>
          </a:xfrm>
          <a:prstGeom prst="rect">
            <a:avLst/>
          </a:prstGeom>
          <a:noFill/>
        </p:spPr>
        <p:txBody>
          <a:bodyPr wrap="square" rtlCol="0">
            <a:spAutoFit/>
          </a:bodyPr>
          <a:lstStyle/>
          <a:p>
            <a:pPr algn="ctr"/>
            <a:r>
              <a:rPr lang="en-US" altLang="zh-CN" dirty="0">
                <a:ea typeface="Microsoft YaHei" panose="020B0503020204020204" pitchFamily="34" charset="-122"/>
              </a:rPr>
              <a:t>Edge Server</a:t>
            </a:r>
            <a:endParaRPr lang="en-US" dirty="0">
              <a:ea typeface="Microsoft YaHei" panose="020B0503020204020204" pitchFamily="34" charset="-122"/>
            </a:endParaRPr>
          </a:p>
        </p:txBody>
      </p:sp>
      <p:pic>
        <p:nvPicPr>
          <p:cNvPr id="36" name="Picture 115">
            <a:extLst>
              <a:ext uri="{FF2B5EF4-FFF2-40B4-BE49-F238E27FC236}">
                <a16:creationId xmlns:a16="http://schemas.microsoft.com/office/drawing/2014/main" id="{78FC4123-5D1B-4D9B-BE9A-57D886B396BE}"/>
              </a:ext>
            </a:extLst>
          </p:cNvPr>
          <p:cNvPicPr>
            <a:picLocks noChangeAspect="1"/>
          </p:cNvPicPr>
          <p:nvPr/>
        </p:nvPicPr>
        <p:blipFill>
          <a:blip r:embed="rId7"/>
          <a:stretch>
            <a:fillRect/>
          </a:stretch>
        </p:blipFill>
        <p:spPr>
          <a:xfrm>
            <a:off x="6025916" y="1939997"/>
            <a:ext cx="1248061" cy="828678"/>
          </a:xfrm>
          <a:prstGeom prst="rect">
            <a:avLst/>
          </a:prstGeom>
          <a:blipFill>
            <a:blip r:embed="rId7"/>
            <a:stretch>
              <a:fillRect/>
            </a:stretch>
          </a:blipFill>
        </p:spPr>
      </p:pic>
      <p:pic>
        <p:nvPicPr>
          <p:cNvPr id="37" name="图片 36">
            <a:extLst>
              <a:ext uri="{FF2B5EF4-FFF2-40B4-BE49-F238E27FC236}">
                <a16:creationId xmlns:a16="http://schemas.microsoft.com/office/drawing/2014/main" id="{688B6654-EE25-4F19-A9E3-92F51ACFC41C}"/>
              </a:ext>
            </a:extLst>
          </p:cNvPr>
          <p:cNvPicPr>
            <a:picLocks noChangeAspect="1"/>
          </p:cNvPicPr>
          <p:nvPr/>
        </p:nvPicPr>
        <p:blipFill>
          <a:blip r:embed="rId8"/>
          <a:stretch>
            <a:fillRect/>
          </a:stretch>
        </p:blipFill>
        <p:spPr>
          <a:xfrm>
            <a:off x="1147277" y="1346633"/>
            <a:ext cx="1458486" cy="933431"/>
          </a:xfrm>
          <a:prstGeom prst="rect">
            <a:avLst/>
          </a:prstGeom>
        </p:spPr>
      </p:pic>
      <p:pic>
        <p:nvPicPr>
          <p:cNvPr id="38" name="图片 37">
            <a:extLst>
              <a:ext uri="{FF2B5EF4-FFF2-40B4-BE49-F238E27FC236}">
                <a16:creationId xmlns:a16="http://schemas.microsoft.com/office/drawing/2014/main" id="{6FC2276E-1840-4BE3-97A1-175050E0500C}"/>
              </a:ext>
            </a:extLst>
          </p:cNvPr>
          <p:cNvPicPr>
            <a:picLocks noChangeAspect="1"/>
          </p:cNvPicPr>
          <p:nvPr/>
        </p:nvPicPr>
        <p:blipFill>
          <a:blip r:embed="rId9"/>
          <a:stretch>
            <a:fillRect/>
          </a:stretch>
        </p:blipFill>
        <p:spPr>
          <a:xfrm>
            <a:off x="1125028" y="4827035"/>
            <a:ext cx="1571317" cy="989929"/>
          </a:xfrm>
          <a:prstGeom prst="rect">
            <a:avLst/>
          </a:prstGeom>
        </p:spPr>
      </p:pic>
      <p:sp>
        <p:nvSpPr>
          <p:cNvPr id="41" name="灯片编号占位符 75">
            <a:extLst>
              <a:ext uri="{FF2B5EF4-FFF2-40B4-BE49-F238E27FC236}">
                <a16:creationId xmlns:a16="http://schemas.microsoft.com/office/drawing/2014/main" id="{03AD7F1B-51A4-425C-991A-413F086A4559}"/>
              </a:ext>
            </a:extLst>
          </p:cNvPr>
          <p:cNvSpPr>
            <a:spLocks noGrp="1"/>
          </p:cNvSpPr>
          <p:nvPr>
            <p:ph type="sldNum" sz="quarter" idx="12"/>
          </p:nvPr>
        </p:nvSpPr>
        <p:spPr>
          <a:xfrm>
            <a:off x="9003807" y="6292138"/>
            <a:ext cx="2743200" cy="365125"/>
          </a:xfrm>
        </p:spPr>
        <p:txBody>
          <a:bodyPr/>
          <a:lstStyle/>
          <a:p>
            <a:fld id="{51F45F38-4B61-1146-A40B-EF78BF1199B3}" type="slidenum">
              <a:rPr kumimoji="1" lang="zh-CN" altLang="en-US" smtClean="0"/>
              <a:t>4</a:t>
            </a:fld>
            <a:endParaRPr kumimoji="1" lang="zh-CN" altLang="en-US"/>
          </a:p>
        </p:txBody>
      </p:sp>
    </p:spTree>
    <p:extLst>
      <p:ext uri="{BB962C8B-B14F-4D97-AF65-F5344CB8AC3E}">
        <p14:creationId xmlns:p14="http://schemas.microsoft.com/office/powerpoint/2010/main" val="452355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42" presetClass="path" presetSubtype="0" accel="50000" decel="50000" fill="hold" nodeType="withEffect">
                                  <p:stCondLst>
                                    <p:cond delay="0"/>
                                  </p:stCondLst>
                                  <p:childTnLst>
                                    <p:animMotion origin="layout" path="M 1.45833E-6 -4.44444E-6 L 0.09167 -0.49027 " pathEditMode="relative" rAng="0" ptsTypes="AA">
                                      <p:cBhvr>
                                        <p:cTn id="12" dur="1000" fill="hold"/>
                                        <p:tgtEl>
                                          <p:spTgt spid="13"/>
                                        </p:tgtEl>
                                        <p:attrNameLst>
                                          <p:attrName>ppt_x</p:attrName>
                                          <p:attrName>ppt_y</p:attrName>
                                        </p:attrNameLst>
                                      </p:cBhvr>
                                      <p:rCtr x="4583" y="-24514"/>
                                    </p:animMotion>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6" presetClass="emph" presetSubtype="0" fill="hold" nodeType="withEffect">
                                  <p:stCondLst>
                                    <p:cond delay="0"/>
                                  </p:stCondLst>
                                  <p:childTnLst>
                                    <p:animScale>
                                      <p:cBhvr>
                                        <p:cTn id="18" dur="1000" fill="hold"/>
                                        <p:tgtEl>
                                          <p:spTgt spid="13"/>
                                        </p:tgtEl>
                                      </p:cBhvr>
                                      <p:by x="50000" y="50000"/>
                                    </p:animScale>
                                  </p:childTnLst>
                                </p:cTn>
                              </p:par>
                            </p:childTnLst>
                          </p:cTn>
                        </p:par>
                        <p:par>
                          <p:cTn id="19" fill="hold">
                            <p:stCondLst>
                              <p:cond delay="1000"/>
                            </p:stCondLst>
                            <p:childTnLst>
                              <p:par>
                                <p:cTn id="20" presetID="1" presetClass="entr" presetSubtype="0" fill="hold" nodeType="afterEffect">
                                  <p:stCondLst>
                                    <p:cond delay="0"/>
                                  </p:stCondLst>
                                  <p:childTnLst>
                                    <p:set>
                                      <p:cBhvr>
                                        <p:cTn id="21" dur="1" fill="hold">
                                          <p:stCondLst>
                                            <p:cond delay="0"/>
                                          </p:stCondLst>
                                        </p:cTn>
                                        <p:tgtEl>
                                          <p:spTgt spid="1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42" presetClass="path" presetSubtype="0" accel="50000" decel="50000" fill="hold" nodeType="withEffect">
                                  <p:stCondLst>
                                    <p:cond delay="0"/>
                                  </p:stCondLst>
                                  <p:childTnLst>
                                    <p:animMotion origin="layout" path="M 0.09167 -0.49027 L 0.28984 -0.48865 " pathEditMode="relative" rAng="0" ptsTypes="AA">
                                      <p:cBhvr>
                                        <p:cTn id="28" dur="1000" fill="hold"/>
                                        <p:tgtEl>
                                          <p:spTgt spid="13"/>
                                        </p:tgtEl>
                                        <p:attrNameLst>
                                          <p:attrName>ppt_x</p:attrName>
                                          <p:attrName>ppt_y</p:attrName>
                                        </p:attrNameLst>
                                      </p:cBhvr>
                                      <p:rCtr x="9909" y="69"/>
                                    </p:animMotion>
                                  </p:childTnLst>
                                </p:cTn>
                              </p:par>
                              <p:par>
                                <p:cTn id="29" presetID="42" presetClass="path" presetSubtype="0" accel="50000" decel="50000" fill="hold" nodeType="withEffect">
                                  <p:stCondLst>
                                    <p:cond delay="0"/>
                                  </p:stCondLst>
                                  <p:childTnLst>
                                    <p:animMotion origin="layout" path="M 0.06928 0.03612 L 0.23191 0.04422 " pathEditMode="relative" rAng="0" ptsTypes="AA">
                                      <p:cBhvr>
                                        <p:cTn id="30" dur="1000" fill="hold"/>
                                        <p:tgtEl>
                                          <p:spTgt spid="14"/>
                                        </p:tgtEl>
                                        <p:attrNameLst>
                                          <p:attrName>ppt_x</p:attrName>
                                          <p:attrName>ppt_y</p:attrName>
                                        </p:attrNameLst>
                                      </p:cBhvr>
                                      <p:rCtr x="8125" y="394"/>
                                    </p:animMotion>
                                  </p:childTnLst>
                                </p:cTn>
                              </p:par>
                              <p:par>
                                <p:cTn id="31" presetID="1" presetClass="entr" presetSubtype="0" fill="hold"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36"/>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8"/>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childTnLst>
                                </p:cTn>
                              </p:par>
                              <p:par>
                                <p:cTn id="46" presetID="6" presetClass="emph" presetSubtype="0" fill="hold" nodeType="withEffect">
                                  <p:stCondLst>
                                    <p:cond delay="0"/>
                                  </p:stCondLst>
                                  <p:childTnLst>
                                    <p:animScale>
                                      <p:cBhvr>
                                        <p:cTn id="47" dur="1000" fill="hold"/>
                                        <p:tgtEl>
                                          <p:spTgt spid="14"/>
                                        </p:tgtEl>
                                      </p:cBhvr>
                                      <p:by x="200000" y="200000"/>
                                    </p:animScale>
                                  </p:childTnLst>
                                </p:cTn>
                              </p:par>
                              <p:par>
                                <p:cTn id="48" presetID="42" presetClass="path" presetSubtype="0" accel="50000" decel="50000" fill="hold" nodeType="withEffect">
                                  <p:stCondLst>
                                    <p:cond delay="0"/>
                                  </p:stCondLst>
                                  <p:childTnLst>
                                    <p:animMotion origin="layout" path="M 0.2319 0.04422 L 0.2405 0.48334 " pathEditMode="relative" rAng="0" ptsTypes="AA">
                                      <p:cBhvr>
                                        <p:cTn id="49" dur="1000" fill="hold"/>
                                        <p:tgtEl>
                                          <p:spTgt spid="14"/>
                                        </p:tgtEl>
                                        <p:attrNameLst>
                                          <p:attrName>ppt_x</p:attrName>
                                          <p:attrName>ppt_y</p:attrName>
                                        </p:attrNameLst>
                                      </p:cBhvr>
                                      <p:rCtr x="430" y="21944"/>
                                    </p:animMotion>
                                  </p:childTnLst>
                                </p:cTn>
                              </p:par>
                            </p:childTnLst>
                          </p:cTn>
                        </p:par>
                      </p:childTnLst>
                    </p:cTn>
                  </p:par>
                  <p:par>
                    <p:cTn id="50" fill="hold">
                      <p:stCondLst>
                        <p:cond delay="indefinite"/>
                      </p:stCondLst>
                      <p:childTnLst>
                        <p:par>
                          <p:cTn id="51" fill="hold">
                            <p:stCondLst>
                              <p:cond delay="0"/>
                            </p:stCondLst>
                            <p:childTnLst>
                              <p:par>
                                <p:cTn id="52" presetID="10" presetClass="exit" presetSubtype="0" fill="hold" nodeType="clickEffect">
                                  <p:stCondLst>
                                    <p:cond delay="0"/>
                                  </p:stCondLst>
                                  <p:childTnLst>
                                    <p:animEffect transition="out" filter="fade">
                                      <p:cBhvr>
                                        <p:cTn id="53" dur="500"/>
                                        <p:tgtEl>
                                          <p:spTgt spid="14"/>
                                        </p:tgtEl>
                                      </p:cBhvr>
                                    </p:animEffect>
                                    <p:set>
                                      <p:cBhvr>
                                        <p:cTn id="54" dur="1" fill="hold">
                                          <p:stCondLst>
                                            <p:cond delay="499"/>
                                          </p:stCondLst>
                                        </p:cTn>
                                        <p:tgtEl>
                                          <p:spTgt spid="14"/>
                                        </p:tgtEl>
                                        <p:attrNameLst>
                                          <p:attrName>style.visibility</p:attrName>
                                        </p:attrNameLst>
                                      </p:cBhvr>
                                      <p:to>
                                        <p:strVal val="hidden"/>
                                      </p:to>
                                    </p:set>
                                  </p:childTnLst>
                                </p:cTn>
                              </p:par>
                              <p:par>
                                <p:cTn id="55" presetID="10" presetClass="entr" presetSubtype="0" fill="hold" nodeType="with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childTnLst>
                                </p:cTn>
                              </p:par>
                              <p:par>
                                <p:cTn id="58" presetID="42" presetClass="path" presetSubtype="0" accel="50000" decel="50000" fill="hold" nodeType="withEffect">
                                  <p:stCondLst>
                                    <p:cond delay="0"/>
                                  </p:stCondLst>
                                  <p:childTnLst>
                                    <p:animMotion origin="layout" path="M 0.00468 0.00649 L 0.15794 0.02269 " pathEditMode="relative" rAng="0" ptsTypes="AA">
                                      <p:cBhvr>
                                        <p:cTn id="59" dur="1000" fill="hold"/>
                                        <p:tgtEl>
                                          <p:spTgt spid="11"/>
                                        </p:tgtEl>
                                        <p:attrNameLst>
                                          <p:attrName>ppt_x</p:attrName>
                                          <p:attrName>ppt_y</p:attrName>
                                        </p:attrNameLst>
                                      </p:cBhvr>
                                      <p:rCtr x="7656" y="810"/>
                                    </p:animMotion>
                                  </p:childTnLst>
                                </p:cTn>
                              </p:par>
                              <p:par>
                                <p:cTn id="60" presetID="1" presetClass="entr" presetSubtype="0" fill="hold" nodeType="withEffect">
                                  <p:stCondLst>
                                    <p:cond delay="0"/>
                                  </p:stCondLst>
                                  <p:childTnLst>
                                    <p:set>
                                      <p:cBhvr>
                                        <p:cTn id="61" dur="1" fill="hold">
                                          <p:stCondLst>
                                            <p:cond delay="0"/>
                                          </p:stCondLst>
                                        </p:cTn>
                                        <p:tgtEl>
                                          <p:spTgt spid="9"/>
                                        </p:tgtEl>
                                        <p:attrNameLst>
                                          <p:attrName>style.visibility</p:attrName>
                                        </p:attrNameLst>
                                      </p:cBhvr>
                                      <p:to>
                                        <p:strVal val="visible"/>
                                      </p:to>
                                    </p:set>
                                  </p:childTnLst>
                                </p:cTn>
                              </p:par>
                              <p:par>
                                <p:cTn id="62" presetID="1" presetClass="entr" presetSubtype="0" fill="hold" nodeType="withEffect">
                                  <p:stCondLst>
                                    <p:cond delay="0"/>
                                  </p:stCondLst>
                                  <p:childTnLst>
                                    <p:set>
                                      <p:cBhvr>
                                        <p:cTn id="63" dur="1" fill="hold">
                                          <p:stCondLst>
                                            <p:cond delay="0"/>
                                          </p:stCondLst>
                                        </p:cTn>
                                        <p:tgtEl>
                                          <p:spTgt spid="10"/>
                                        </p:tgtEl>
                                        <p:attrNameLst>
                                          <p:attrName>style.visibility</p:attrName>
                                        </p:attrNameLst>
                                      </p:cBhvr>
                                      <p:to>
                                        <p:strVal val="visible"/>
                                      </p:to>
                                    </p:set>
                                  </p:childTnLst>
                                </p:cTn>
                              </p:par>
                              <p:par>
                                <p:cTn id="64" presetID="1" presetClass="entr" presetSubtype="0" fill="hold" nodeType="withEffect">
                                  <p:stCondLst>
                                    <p:cond delay="0"/>
                                  </p:stCondLst>
                                  <p:childTnLst>
                                    <p:set>
                                      <p:cBhvr>
                                        <p:cTn id="65"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Arrow Connector 19">
            <a:extLst>
              <a:ext uri="{FF2B5EF4-FFF2-40B4-BE49-F238E27FC236}">
                <a16:creationId xmlns:a16="http://schemas.microsoft.com/office/drawing/2014/main" id="{CB640415-4C33-409A-AC5C-5FC4767E66D4}"/>
              </a:ext>
            </a:extLst>
          </p:cNvPr>
          <p:cNvCxnSpPr>
            <a:cxnSpLocks/>
          </p:cNvCxnSpPr>
          <p:nvPr/>
        </p:nvCxnSpPr>
        <p:spPr>
          <a:xfrm flipV="1">
            <a:off x="3477824" y="1888465"/>
            <a:ext cx="2140021" cy="3651838"/>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2" name="标题 1">
            <a:extLst>
              <a:ext uri="{FF2B5EF4-FFF2-40B4-BE49-F238E27FC236}">
                <a16:creationId xmlns:a16="http://schemas.microsoft.com/office/drawing/2014/main" id="{2A5A691B-7AAF-409B-AF78-5A512F975FB6}"/>
              </a:ext>
            </a:extLst>
          </p:cNvPr>
          <p:cNvSpPr>
            <a:spLocks noGrp="1"/>
          </p:cNvSpPr>
          <p:nvPr>
            <p:ph type="title"/>
          </p:nvPr>
        </p:nvSpPr>
        <p:spPr>
          <a:xfrm>
            <a:off x="838200" y="365125"/>
            <a:ext cx="10515600" cy="777875"/>
          </a:xfrm>
        </p:spPr>
        <p:txBody>
          <a:bodyPr/>
          <a:lstStyle/>
          <a:p>
            <a:r>
              <a:rPr lang="en-US" altLang="zh-CN" dirty="0"/>
              <a:t>System Design</a:t>
            </a:r>
            <a:endParaRPr lang="zh-CN" altLang="en-US" dirty="0"/>
          </a:p>
        </p:txBody>
      </p:sp>
      <p:cxnSp>
        <p:nvCxnSpPr>
          <p:cNvPr id="4" name="Straight Arrow Connector 9">
            <a:extLst>
              <a:ext uri="{FF2B5EF4-FFF2-40B4-BE49-F238E27FC236}">
                <a16:creationId xmlns:a16="http://schemas.microsoft.com/office/drawing/2014/main" id="{BE5B195C-5C95-4B65-82EA-22ECBC5C661D}"/>
              </a:ext>
            </a:extLst>
          </p:cNvPr>
          <p:cNvCxnSpPr>
            <a:cxnSpLocks/>
          </p:cNvCxnSpPr>
          <p:nvPr/>
        </p:nvCxnSpPr>
        <p:spPr>
          <a:xfrm>
            <a:off x="3110439" y="5547200"/>
            <a:ext cx="7973932" cy="0"/>
          </a:xfrm>
          <a:prstGeom prst="straightConnector1">
            <a:avLst/>
          </a:prstGeom>
          <a:ln w="38100">
            <a:solidFill>
              <a:srgbClr val="00B05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10">
            <a:extLst>
              <a:ext uri="{FF2B5EF4-FFF2-40B4-BE49-F238E27FC236}">
                <a16:creationId xmlns:a16="http://schemas.microsoft.com/office/drawing/2014/main" id="{BB042D9B-321A-4A77-906B-6F223AD59911}"/>
              </a:ext>
            </a:extLst>
          </p:cNvPr>
          <p:cNvCxnSpPr>
            <a:cxnSpLocks/>
          </p:cNvCxnSpPr>
          <p:nvPr/>
        </p:nvCxnSpPr>
        <p:spPr>
          <a:xfrm>
            <a:off x="3052282" y="1903015"/>
            <a:ext cx="8032088" cy="0"/>
          </a:xfrm>
          <a:prstGeom prst="straightConnector1">
            <a:avLst/>
          </a:prstGeom>
          <a:ln w="38100">
            <a:solidFill>
              <a:srgbClr val="00B05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31">
            <a:extLst>
              <a:ext uri="{FF2B5EF4-FFF2-40B4-BE49-F238E27FC236}">
                <a16:creationId xmlns:a16="http://schemas.microsoft.com/office/drawing/2014/main" id="{70B28475-69B0-46DA-918E-8ADB14711A5B}"/>
              </a:ext>
            </a:extLst>
          </p:cNvPr>
          <p:cNvCxnSpPr>
            <a:cxnSpLocks/>
          </p:cNvCxnSpPr>
          <p:nvPr/>
        </p:nvCxnSpPr>
        <p:spPr>
          <a:xfrm flipV="1">
            <a:off x="5624124" y="1903015"/>
            <a:ext cx="2058883" cy="6897"/>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35">
            <a:extLst>
              <a:ext uri="{FF2B5EF4-FFF2-40B4-BE49-F238E27FC236}">
                <a16:creationId xmlns:a16="http://schemas.microsoft.com/office/drawing/2014/main" id="{F536033B-AACD-4F02-A333-196722E67436}"/>
              </a:ext>
            </a:extLst>
          </p:cNvPr>
          <p:cNvCxnSpPr>
            <a:cxnSpLocks/>
          </p:cNvCxnSpPr>
          <p:nvPr/>
        </p:nvCxnSpPr>
        <p:spPr>
          <a:xfrm>
            <a:off x="7683007" y="1909912"/>
            <a:ext cx="1302454" cy="3637288"/>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39">
            <a:extLst>
              <a:ext uri="{FF2B5EF4-FFF2-40B4-BE49-F238E27FC236}">
                <a16:creationId xmlns:a16="http://schemas.microsoft.com/office/drawing/2014/main" id="{25CE2457-BF2C-4F3A-BBA3-EBE60FCC8547}"/>
              </a:ext>
            </a:extLst>
          </p:cNvPr>
          <p:cNvCxnSpPr>
            <a:cxnSpLocks/>
          </p:cNvCxnSpPr>
          <p:nvPr/>
        </p:nvCxnSpPr>
        <p:spPr>
          <a:xfrm>
            <a:off x="8984720" y="5547201"/>
            <a:ext cx="1282737" cy="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49">
            <a:extLst>
              <a:ext uri="{FF2B5EF4-FFF2-40B4-BE49-F238E27FC236}">
                <a16:creationId xmlns:a16="http://schemas.microsoft.com/office/drawing/2014/main" id="{1DA6A02A-E946-4742-9860-FFDB10E30F57}"/>
              </a:ext>
            </a:extLst>
          </p:cNvPr>
          <p:cNvPicPr>
            <a:picLocks noChangeAspect="1"/>
          </p:cNvPicPr>
          <p:nvPr/>
        </p:nvPicPr>
        <p:blipFill>
          <a:blip r:embed="rId3"/>
          <a:stretch>
            <a:fillRect/>
          </a:stretch>
        </p:blipFill>
        <p:spPr>
          <a:xfrm>
            <a:off x="9475323" y="4010224"/>
            <a:ext cx="1944229" cy="1370218"/>
          </a:xfrm>
          <a:prstGeom prst="rect">
            <a:avLst/>
          </a:prstGeom>
        </p:spPr>
      </p:pic>
      <p:cxnSp>
        <p:nvCxnSpPr>
          <p:cNvPr id="15" name="Straight Connector 56">
            <a:extLst>
              <a:ext uri="{FF2B5EF4-FFF2-40B4-BE49-F238E27FC236}">
                <a16:creationId xmlns:a16="http://schemas.microsoft.com/office/drawing/2014/main" id="{0B52D544-1D13-4A8E-9C1F-38EA692A7BCE}"/>
              </a:ext>
            </a:extLst>
          </p:cNvPr>
          <p:cNvCxnSpPr>
            <a:cxnSpLocks/>
          </p:cNvCxnSpPr>
          <p:nvPr/>
        </p:nvCxnSpPr>
        <p:spPr>
          <a:xfrm>
            <a:off x="5624124" y="1896118"/>
            <a:ext cx="0" cy="3630388"/>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57">
            <a:extLst>
              <a:ext uri="{FF2B5EF4-FFF2-40B4-BE49-F238E27FC236}">
                <a16:creationId xmlns:a16="http://schemas.microsoft.com/office/drawing/2014/main" id="{C5435965-A8B3-482F-A13C-B7C8680AB517}"/>
              </a:ext>
            </a:extLst>
          </p:cNvPr>
          <p:cNvCxnSpPr/>
          <p:nvPr/>
        </p:nvCxnSpPr>
        <p:spPr>
          <a:xfrm>
            <a:off x="7662474" y="1896118"/>
            <a:ext cx="0" cy="3630388"/>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 name="Group 102">
            <a:extLst>
              <a:ext uri="{FF2B5EF4-FFF2-40B4-BE49-F238E27FC236}">
                <a16:creationId xmlns:a16="http://schemas.microsoft.com/office/drawing/2014/main" id="{1DD5943F-93CE-4AA5-BAC7-0D648D894F62}"/>
              </a:ext>
            </a:extLst>
          </p:cNvPr>
          <p:cNvGrpSpPr/>
          <p:nvPr/>
        </p:nvGrpSpPr>
        <p:grpSpPr>
          <a:xfrm>
            <a:off x="7660992" y="5532871"/>
            <a:ext cx="1315627" cy="512103"/>
            <a:chOff x="6803258" y="5582755"/>
            <a:chExt cx="1315627" cy="512103"/>
          </a:xfrm>
        </p:grpSpPr>
        <p:cxnSp>
          <p:nvCxnSpPr>
            <p:cNvPr id="18" name="Straight Connector 65">
              <a:extLst>
                <a:ext uri="{FF2B5EF4-FFF2-40B4-BE49-F238E27FC236}">
                  <a16:creationId xmlns:a16="http://schemas.microsoft.com/office/drawing/2014/main" id="{D7962C4C-2CBF-4270-8F61-89476B1AC1E3}"/>
                </a:ext>
              </a:extLst>
            </p:cNvPr>
            <p:cNvCxnSpPr>
              <a:cxnSpLocks/>
            </p:cNvCxnSpPr>
            <p:nvPr/>
          </p:nvCxnSpPr>
          <p:spPr>
            <a:xfrm flipV="1">
              <a:off x="8118885" y="5582755"/>
              <a:ext cx="0" cy="51210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91">
              <a:extLst>
                <a:ext uri="{FF2B5EF4-FFF2-40B4-BE49-F238E27FC236}">
                  <a16:creationId xmlns:a16="http://schemas.microsoft.com/office/drawing/2014/main" id="{DAB743B1-B883-4321-A3ED-4F4B7972F3F0}"/>
                </a:ext>
              </a:extLst>
            </p:cNvPr>
            <p:cNvCxnSpPr>
              <a:cxnSpLocks/>
            </p:cNvCxnSpPr>
            <p:nvPr/>
          </p:nvCxnSpPr>
          <p:spPr>
            <a:xfrm flipV="1">
              <a:off x="6803258" y="6093394"/>
              <a:ext cx="1315627" cy="1464"/>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93">
              <a:extLst>
                <a:ext uri="{FF2B5EF4-FFF2-40B4-BE49-F238E27FC236}">
                  <a16:creationId xmlns:a16="http://schemas.microsoft.com/office/drawing/2014/main" id="{DE9D7DE1-B2A4-4252-BAE0-5D6DB9F20029}"/>
                </a:ext>
              </a:extLst>
            </p:cNvPr>
            <p:cNvSpPr txBox="1"/>
            <p:nvPr/>
          </p:nvSpPr>
          <p:spPr>
            <a:xfrm>
              <a:off x="6960131" y="5668727"/>
              <a:ext cx="1002952" cy="338554"/>
            </a:xfrm>
            <a:prstGeom prst="rect">
              <a:avLst/>
            </a:prstGeom>
            <a:solidFill>
              <a:schemeClr val="bg1"/>
            </a:solidFill>
          </p:spPr>
          <p:txBody>
            <a:bodyPr wrap="square" rtlCol="0">
              <a:spAutoFit/>
            </a:bodyPr>
            <a:lstStyle/>
            <a:p>
              <a:pPr algn="ctr"/>
              <a:r>
                <a:rPr lang="en-US" altLang="zh-CN" sz="1600" dirty="0">
                  <a:latin typeface="Microsoft YaHei" panose="020B0503020204020204" pitchFamily="34" charset="-122"/>
                  <a:ea typeface="Microsoft YaHei" panose="020B0503020204020204" pitchFamily="34" charset="-122"/>
                </a:rPr>
                <a:t>Track</a:t>
              </a:r>
              <a:endParaRPr lang="en-US" sz="1600" dirty="0">
                <a:latin typeface="Microsoft YaHei" panose="020B0503020204020204" pitchFamily="34" charset="-122"/>
                <a:ea typeface="Microsoft YaHei" panose="020B0503020204020204" pitchFamily="34" charset="-122"/>
              </a:endParaRPr>
            </a:p>
          </p:txBody>
        </p:sp>
      </p:grpSp>
      <p:grpSp>
        <p:nvGrpSpPr>
          <p:cNvPr id="21" name="Group 107">
            <a:extLst>
              <a:ext uri="{FF2B5EF4-FFF2-40B4-BE49-F238E27FC236}">
                <a16:creationId xmlns:a16="http://schemas.microsoft.com/office/drawing/2014/main" id="{DB8A0C1C-E25B-4CAC-BD6A-917E7220FF70}"/>
              </a:ext>
            </a:extLst>
          </p:cNvPr>
          <p:cNvGrpSpPr/>
          <p:nvPr/>
        </p:nvGrpSpPr>
        <p:grpSpPr>
          <a:xfrm>
            <a:off x="3477824" y="5563206"/>
            <a:ext cx="2146300" cy="489199"/>
            <a:chOff x="2627417" y="5590187"/>
            <a:chExt cx="2146300" cy="489199"/>
          </a:xfrm>
        </p:grpSpPr>
        <p:cxnSp>
          <p:nvCxnSpPr>
            <p:cNvPr id="22" name="Straight Connector 16">
              <a:extLst>
                <a:ext uri="{FF2B5EF4-FFF2-40B4-BE49-F238E27FC236}">
                  <a16:creationId xmlns:a16="http://schemas.microsoft.com/office/drawing/2014/main" id="{9EAAB4B3-B04B-464A-9B43-A67B44096401}"/>
                </a:ext>
              </a:extLst>
            </p:cNvPr>
            <p:cNvCxnSpPr>
              <a:cxnSpLocks/>
            </p:cNvCxnSpPr>
            <p:nvPr/>
          </p:nvCxnSpPr>
          <p:spPr>
            <a:xfrm flipV="1">
              <a:off x="2627417" y="5590187"/>
              <a:ext cx="0" cy="48919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60">
              <a:extLst>
                <a:ext uri="{FF2B5EF4-FFF2-40B4-BE49-F238E27FC236}">
                  <a16:creationId xmlns:a16="http://schemas.microsoft.com/office/drawing/2014/main" id="{DD09AD46-B2A1-4316-8A88-D69B57750AE1}"/>
                </a:ext>
              </a:extLst>
            </p:cNvPr>
            <p:cNvCxnSpPr>
              <a:cxnSpLocks/>
            </p:cNvCxnSpPr>
            <p:nvPr/>
          </p:nvCxnSpPr>
          <p:spPr>
            <a:xfrm>
              <a:off x="2627417" y="6071955"/>
              <a:ext cx="2140021"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Connector 63">
              <a:extLst>
                <a:ext uri="{FF2B5EF4-FFF2-40B4-BE49-F238E27FC236}">
                  <a16:creationId xmlns:a16="http://schemas.microsoft.com/office/drawing/2014/main" id="{5B94CE27-238F-40D1-B86C-872FCD658687}"/>
                </a:ext>
              </a:extLst>
            </p:cNvPr>
            <p:cNvCxnSpPr>
              <a:cxnSpLocks/>
            </p:cNvCxnSpPr>
            <p:nvPr/>
          </p:nvCxnSpPr>
          <p:spPr>
            <a:xfrm flipV="1">
              <a:off x="4773717" y="5590187"/>
              <a:ext cx="0" cy="48919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96">
              <a:extLst>
                <a:ext uri="{FF2B5EF4-FFF2-40B4-BE49-F238E27FC236}">
                  <a16:creationId xmlns:a16="http://schemas.microsoft.com/office/drawing/2014/main" id="{484816A8-F77D-4968-ACF8-60BE00F9DA67}"/>
                </a:ext>
              </a:extLst>
            </p:cNvPr>
            <p:cNvSpPr txBox="1"/>
            <p:nvPr/>
          </p:nvSpPr>
          <p:spPr>
            <a:xfrm>
              <a:off x="2674384" y="5680897"/>
              <a:ext cx="2044649" cy="338554"/>
            </a:xfrm>
            <a:prstGeom prst="rect">
              <a:avLst/>
            </a:prstGeom>
            <a:solidFill>
              <a:schemeClr val="bg1"/>
            </a:solidFill>
          </p:spPr>
          <p:txBody>
            <a:bodyPr wrap="square" rtlCol="0">
              <a:spAutoFit/>
            </a:bodyPr>
            <a:lstStyle/>
            <a:p>
              <a:pPr algn="ctr"/>
              <a:r>
                <a:rPr lang="en-US" altLang="zh-CN" sz="1600" b="1" dirty="0">
                  <a:solidFill>
                    <a:srgbClr val="FF0000"/>
                  </a:solidFill>
                  <a:latin typeface="Microsoft YaHei" panose="020B0503020204020204" pitchFamily="34" charset="-122"/>
                  <a:ea typeface="Microsoft YaHei" panose="020B0503020204020204" pitchFamily="34" charset="-122"/>
                </a:rPr>
                <a:t>Encode &amp; Stream</a:t>
              </a:r>
              <a:endParaRPr lang="en-US" sz="1600" b="1" dirty="0">
                <a:solidFill>
                  <a:srgbClr val="FF0000"/>
                </a:solidFill>
                <a:latin typeface="Microsoft YaHei" panose="020B0503020204020204" pitchFamily="34" charset="-122"/>
                <a:ea typeface="Microsoft YaHei" panose="020B0503020204020204" pitchFamily="34" charset="-122"/>
              </a:endParaRPr>
            </a:p>
          </p:txBody>
        </p:sp>
      </p:grpSp>
      <p:grpSp>
        <p:nvGrpSpPr>
          <p:cNvPr id="26" name="Group 108">
            <a:extLst>
              <a:ext uri="{FF2B5EF4-FFF2-40B4-BE49-F238E27FC236}">
                <a16:creationId xmlns:a16="http://schemas.microsoft.com/office/drawing/2014/main" id="{FFAA2937-05F4-4D23-AD2B-12C3D63D2D75}"/>
              </a:ext>
            </a:extLst>
          </p:cNvPr>
          <p:cNvGrpSpPr/>
          <p:nvPr/>
        </p:nvGrpSpPr>
        <p:grpSpPr>
          <a:xfrm>
            <a:off x="5617845" y="5547200"/>
            <a:ext cx="2043147" cy="505205"/>
            <a:chOff x="4767438" y="5574181"/>
            <a:chExt cx="2043147" cy="505205"/>
          </a:xfrm>
        </p:grpSpPr>
        <p:cxnSp>
          <p:nvCxnSpPr>
            <p:cNvPr id="27" name="Straight Connector 64">
              <a:extLst>
                <a:ext uri="{FF2B5EF4-FFF2-40B4-BE49-F238E27FC236}">
                  <a16:creationId xmlns:a16="http://schemas.microsoft.com/office/drawing/2014/main" id="{01E0EF2E-303C-4340-8731-99A27DA3933A}"/>
                </a:ext>
              </a:extLst>
            </p:cNvPr>
            <p:cNvCxnSpPr>
              <a:cxnSpLocks/>
            </p:cNvCxnSpPr>
            <p:nvPr/>
          </p:nvCxnSpPr>
          <p:spPr>
            <a:xfrm flipV="1">
              <a:off x="6810585" y="5574181"/>
              <a:ext cx="0" cy="50520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Arrow Connector 88">
              <a:extLst>
                <a:ext uri="{FF2B5EF4-FFF2-40B4-BE49-F238E27FC236}">
                  <a16:creationId xmlns:a16="http://schemas.microsoft.com/office/drawing/2014/main" id="{F5275956-1337-4579-A24B-F56491F8E18D}"/>
                </a:ext>
              </a:extLst>
            </p:cNvPr>
            <p:cNvCxnSpPr>
              <a:cxnSpLocks/>
            </p:cNvCxnSpPr>
            <p:nvPr/>
          </p:nvCxnSpPr>
          <p:spPr>
            <a:xfrm>
              <a:off x="4767438" y="6071955"/>
              <a:ext cx="2043147"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TextBox 95">
              <a:extLst>
                <a:ext uri="{FF2B5EF4-FFF2-40B4-BE49-F238E27FC236}">
                  <a16:creationId xmlns:a16="http://schemas.microsoft.com/office/drawing/2014/main" id="{31F77D2C-D007-40A0-800A-BAFEEE3708C0}"/>
                </a:ext>
              </a:extLst>
            </p:cNvPr>
            <p:cNvSpPr txBox="1"/>
            <p:nvPr/>
          </p:nvSpPr>
          <p:spPr>
            <a:xfrm>
              <a:off x="5188746" y="5677183"/>
              <a:ext cx="1206811" cy="338554"/>
            </a:xfrm>
            <a:prstGeom prst="rect">
              <a:avLst/>
            </a:prstGeom>
            <a:solidFill>
              <a:schemeClr val="bg1"/>
            </a:solidFill>
          </p:spPr>
          <p:txBody>
            <a:bodyPr wrap="square" rtlCol="0">
              <a:spAutoFit/>
            </a:bodyPr>
            <a:lstStyle/>
            <a:p>
              <a:pPr algn="ctr"/>
              <a:r>
                <a:rPr lang="en-US" altLang="zh-CN" sz="1600" dirty="0">
                  <a:latin typeface="Microsoft YaHei" panose="020B0503020204020204" pitchFamily="34" charset="-122"/>
                  <a:ea typeface="Microsoft YaHei" panose="020B0503020204020204" pitchFamily="34" charset="-122"/>
                </a:rPr>
                <a:t>Detection</a:t>
              </a:r>
              <a:endParaRPr lang="en-US" sz="1600" dirty="0">
                <a:latin typeface="Microsoft YaHei" panose="020B0503020204020204" pitchFamily="34" charset="-122"/>
                <a:ea typeface="Microsoft YaHei" panose="020B0503020204020204" pitchFamily="34" charset="-122"/>
              </a:endParaRPr>
            </a:p>
          </p:txBody>
        </p:sp>
      </p:grpSp>
      <p:grpSp>
        <p:nvGrpSpPr>
          <p:cNvPr id="30" name="Group 109">
            <a:extLst>
              <a:ext uri="{FF2B5EF4-FFF2-40B4-BE49-F238E27FC236}">
                <a16:creationId xmlns:a16="http://schemas.microsoft.com/office/drawing/2014/main" id="{53297AC6-CABC-49C3-8CCC-C85D16393EB1}"/>
              </a:ext>
            </a:extLst>
          </p:cNvPr>
          <p:cNvGrpSpPr/>
          <p:nvPr/>
        </p:nvGrpSpPr>
        <p:grpSpPr>
          <a:xfrm>
            <a:off x="8984720" y="5563206"/>
            <a:ext cx="1257339" cy="489200"/>
            <a:chOff x="8134313" y="5590187"/>
            <a:chExt cx="1257339" cy="489200"/>
          </a:xfrm>
        </p:grpSpPr>
        <p:cxnSp>
          <p:nvCxnSpPr>
            <p:cNvPr id="31" name="Straight Connector 66">
              <a:extLst>
                <a:ext uri="{FF2B5EF4-FFF2-40B4-BE49-F238E27FC236}">
                  <a16:creationId xmlns:a16="http://schemas.microsoft.com/office/drawing/2014/main" id="{71FEC6EA-8B07-4D9A-9EF3-3171931F8962}"/>
                </a:ext>
              </a:extLst>
            </p:cNvPr>
            <p:cNvCxnSpPr>
              <a:cxnSpLocks/>
            </p:cNvCxnSpPr>
            <p:nvPr/>
          </p:nvCxnSpPr>
          <p:spPr>
            <a:xfrm flipV="1">
              <a:off x="9391652" y="5590187"/>
              <a:ext cx="0" cy="4892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Arrow Connector 97">
              <a:extLst>
                <a:ext uri="{FF2B5EF4-FFF2-40B4-BE49-F238E27FC236}">
                  <a16:creationId xmlns:a16="http://schemas.microsoft.com/office/drawing/2014/main" id="{0F2F4176-8F6A-4D85-AEFB-DC09AFBEA7E1}"/>
                </a:ext>
              </a:extLst>
            </p:cNvPr>
            <p:cNvCxnSpPr>
              <a:cxnSpLocks/>
            </p:cNvCxnSpPr>
            <p:nvPr/>
          </p:nvCxnSpPr>
          <p:spPr>
            <a:xfrm>
              <a:off x="8134313" y="6070491"/>
              <a:ext cx="1257339"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98">
              <a:extLst>
                <a:ext uri="{FF2B5EF4-FFF2-40B4-BE49-F238E27FC236}">
                  <a16:creationId xmlns:a16="http://schemas.microsoft.com/office/drawing/2014/main" id="{304D573C-4083-49AD-B5F9-91006289833A}"/>
                </a:ext>
              </a:extLst>
            </p:cNvPr>
            <p:cNvSpPr txBox="1"/>
            <p:nvPr/>
          </p:nvSpPr>
          <p:spPr>
            <a:xfrm>
              <a:off x="8306035" y="5673453"/>
              <a:ext cx="939291" cy="338554"/>
            </a:xfrm>
            <a:prstGeom prst="rect">
              <a:avLst/>
            </a:prstGeom>
            <a:solidFill>
              <a:schemeClr val="bg1"/>
            </a:solidFill>
          </p:spPr>
          <p:txBody>
            <a:bodyPr wrap="square" rtlCol="0">
              <a:spAutoFit/>
            </a:bodyPr>
            <a:lstStyle/>
            <a:p>
              <a:r>
                <a:rPr lang="en-US" altLang="zh-CN" sz="1600" dirty="0">
                  <a:latin typeface="Microsoft YaHei" panose="020B0503020204020204" pitchFamily="34" charset="-122"/>
                  <a:ea typeface="Microsoft YaHei" panose="020B0503020204020204" pitchFamily="34" charset="-122"/>
                </a:rPr>
                <a:t>Render</a:t>
              </a:r>
              <a:endParaRPr lang="en-US" sz="1600" dirty="0">
                <a:latin typeface="Microsoft YaHei" panose="020B0503020204020204" pitchFamily="34" charset="-122"/>
                <a:ea typeface="Microsoft YaHei" panose="020B0503020204020204" pitchFamily="34" charset="-122"/>
              </a:endParaRPr>
            </a:p>
          </p:txBody>
        </p:sp>
      </p:grpSp>
      <p:sp>
        <p:nvSpPr>
          <p:cNvPr id="34" name="TextBox 110">
            <a:extLst>
              <a:ext uri="{FF2B5EF4-FFF2-40B4-BE49-F238E27FC236}">
                <a16:creationId xmlns:a16="http://schemas.microsoft.com/office/drawing/2014/main" id="{BF9839D4-B0DB-419B-A1EF-D1349F6AFDF8}"/>
              </a:ext>
            </a:extLst>
          </p:cNvPr>
          <p:cNvSpPr txBox="1"/>
          <p:nvPr/>
        </p:nvSpPr>
        <p:spPr>
          <a:xfrm>
            <a:off x="715841" y="5888848"/>
            <a:ext cx="2377786" cy="369332"/>
          </a:xfrm>
          <a:prstGeom prst="rect">
            <a:avLst/>
          </a:prstGeom>
          <a:noFill/>
        </p:spPr>
        <p:txBody>
          <a:bodyPr wrap="square" rtlCol="0">
            <a:spAutoFit/>
          </a:bodyPr>
          <a:lstStyle/>
          <a:p>
            <a:pPr algn="ctr"/>
            <a:r>
              <a:rPr lang="en-US" altLang="zh-CN" dirty="0">
                <a:latin typeface="+mj-lt"/>
                <a:ea typeface="Microsoft YaHei" panose="020B0503020204020204" pitchFamily="34" charset="-122"/>
              </a:rPr>
              <a:t>Mobile Device</a:t>
            </a:r>
            <a:endParaRPr lang="en-US" dirty="0">
              <a:latin typeface="+mj-lt"/>
              <a:ea typeface="Microsoft YaHei" panose="020B0503020204020204" pitchFamily="34" charset="-122"/>
            </a:endParaRPr>
          </a:p>
        </p:txBody>
      </p:sp>
      <p:sp>
        <p:nvSpPr>
          <p:cNvPr id="35" name="TextBox 111">
            <a:extLst>
              <a:ext uri="{FF2B5EF4-FFF2-40B4-BE49-F238E27FC236}">
                <a16:creationId xmlns:a16="http://schemas.microsoft.com/office/drawing/2014/main" id="{0A007E11-81DF-4281-AD88-7C59F78045A3}"/>
              </a:ext>
            </a:extLst>
          </p:cNvPr>
          <p:cNvSpPr txBox="1"/>
          <p:nvPr/>
        </p:nvSpPr>
        <p:spPr>
          <a:xfrm>
            <a:off x="1078366" y="2258826"/>
            <a:ext cx="1596307" cy="369332"/>
          </a:xfrm>
          <a:prstGeom prst="rect">
            <a:avLst/>
          </a:prstGeom>
          <a:noFill/>
        </p:spPr>
        <p:txBody>
          <a:bodyPr wrap="square" rtlCol="0">
            <a:spAutoFit/>
          </a:bodyPr>
          <a:lstStyle/>
          <a:p>
            <a:pPr algn="ctr"/>
            <a:r>
              <a:rPr lang="en-US" altLang="zh-CN" dirty="0">
                <a:ea typeface="Microsoft YaHei" panose="020B0503020204020204" pitchFamily="34" charset="-122"/>
              </a:rPr>
              <a:t>Edge Server</a:t>
            </a:r>
            <a:endParaRPr lang="en-US" dirty="0">
              <a:ea typeface="Microsoft YaHei" panose="020B0503020204020204" pitchFamily="34" charset="-122"/>
            </a:endParaRPr>
          </a:p>
        </p:txBody>
      </p:sp>
      <p:pic>
        <p:nvPicPr>
          <p:cNvPr id="36" name="Picture 115">
            <a:extLst>
              <a:ext uri="{FF2B5EF4-FFF2-40B4-BE49-F238E27FC236}">
                <a16:creationId xmlns:a16="http://schemas.microsoft.com/office/drawing/2014/main" id="{78FC4123-5D1B-4D9B-BE9A-57D886B396BE}"/>
              </a:ext>
            </a:extLst>
          </p:cNvPr>
          <p:cNvPicPr>
            <a:picLocks noChangeAspect="1"/>
          </p:cNvPicPr>
          <p:nvPr/>
        </p:nvPicPr>
        <p:blipFill>
          <a:blip r:embed="rId4"/>
          <a:stretch>
            <a:fillRect/>
          </a:stretch>
        </p:blipFill>
        <p:spPr>
          <a:xfrm>
            <a:off x="6025916" y="1939997"/>
            <a:ext cx="1248061" cy="828678"/>
          </a:xfrm>
          <a:prstGeom prst="rect">
            <a:avLst/>
          </a:prstGeom>
          <a:blipFill>
            <a:blip r:embed="rId4"/>
            <a:stretch>
              <a:fillRect/>
            </a:stretch>
          </a:blipFill>
        </p:spPr>
      </p:pic>
      <p:pic>
        <p:nvPicPr>
          <p:cNvPr id="37" name="图片 36">
            <a:extLst>
              <a:ext uri="{FF2B5EF4-FFF2-40B4-BE49-F238E27FC236}">
                <a16:creationId xmlns:a16="http://schemas.microsoft.com/office/drawing/2014/main" id="{688B6654-EE25-4F19-A9E3-92F51ACFC41C}"/>
              </a:ext>
            </a:extLst>
          </p:cNvPr>
          <p:cNvPicPr>
            <a:picLocks noChangeAspect="1"/>
          </p:cNvPicPr>
          <p:nvPr/>
        </p:nvPicPr>
        <p:blipFill>
          <a:blip r:embed="rId5"/>
          <a:stretch>
            <a:fillRect/>
          </a:stretch>
        </p:blipFill>
        <p:spPr>
          <a:xfrm>
            <a:off x="1147277" y="1346633"/>
            <a:ext cx="1458486" cy="933431"/>
          </a:xfrm>
          <a:prstGeom prst="rect">
            <a:avLst/>
          </a:prstGeom>
        </p:spPr>
      </p:pic>
      <p:pic>
        <p:nvPicPr>
          <p:cNvPr id="38" name="图片 37">
            <a:extLst>
              <a:ext uri="{FF2B5EF4-FFF2-40B4-BE49-F238E27FC236}">
                <a16:creationId xmlns:a16="http://schemas.microsoft.com/office/drawing/2014/main" id="{6FC2276E-1840-4BE3-97A1-175050E0500C}"/>
              </a:ext>
            </a:extLst>
          </p:cNvPr>
          <p:cNvPicPr>
            <a:picLocks noChangeAspect="1"/>
          </p:cNvPicPr>
          <p:nvPr/>
        </p:nvPicPr>
        <p:blipFill>
          <a:blip r:embed="rId6"/>
          <a:stretch>
            <a:fillRect/>
          </a:stretch>
        </p:blipFill>
        <p:spPr>
          <a:xfrm>
            <a:off x="1125028" y="4827035"/>
            <a:ext cx="1571317" cy="989929"/>
          </a:xfrm>
          <a:prstGeom prst="rect">
            <a:avLst/>
          </a:prstGeom>
        </p:spPr>
      </p:pic>
      <p:sp>
        <p:nvSpPr>
          <p:cNvPr id="41" name="灯片编号占位符 75">
            <a:extLst>
              <a:ext uri="{FF2B5EF4-FFF2-40B4-BE49-F238E27FC236}">
                <a16:creationId xmlns:a16="http://schemas.microsoft.com/office/drawing/2014/main" id="{03AD7F1B-51A4-425C-991A-413F086A4559}"/>
              </a:ext>
            </a:extLst>
          </p:cNvPr>
          <p:cNvSpPr>
            <a:spLocks noGrp="1"/>
          </p:cNvSpPr>
          <p:nvPr>
            <p:ph type="sldNum" sz="quarter" idx="12"/>
          </p:nvPr>
        </p:nvSpPr>
        <p:spPr>
          <a:xfrm>
            <a:off x="9003807" y="6292138"/>
            <a:ext cx="2743200" cy="365125"/>
          </a:xfrm>
        </p:spPr>
        <p:txBody>
          <a:bodyPr/>
          <a:lstStyle/>
          <a:p>
            <a:fld id="{51F45F38-4B61-1146-A40B-EF78BF1199B3}" type="slidenum">
              <a:rPr kumimoji="1" lang="zh-CN" altLang="en-US" smtClean="0"/>
              <a:t>5</a:t>
            </a:fld>
            <a:endParaRPr kumimoji="1" lang="zh-CN" altLang="en-US"/>
          </a:p>
        </p:txBody>
      </p:sp>
      <p:pic>
        <p:nvPicPr>
          <p:cNvPr id="40" name="Picture 51">
            <a:extLst>
              <a:ext uri="{FF2B5EF4-FFF2-40B4-BE49-F238E27FC236}">
                <a16:creationId xmlns:a16="http://schemas.microsoft.com/office/drawing/2014/main" id="{D319C313-D983-49D9-99A8-ECE6F3168D21}"/>
              </a:ext>
            </a:extLst>
          </p:cNvPr>
          <p:cNvPicPr>
            <a:picLocks noChangeAspect="1"/>
          </p:cNvPicPr>
          <p:nvPr/>
        </p:nvPicPr>
        <p:blipFill>
          <a:blip r:embed="rId7"/>
          <a:stretch>
            <a:fillRect/>
          </a:stretch>
        </p:blipFill>
        <p:spPr>
          <a:xfrm>
            <a:off x="9562220" y="4037084"/>
            <a:ext cx="1583512" cy="1321929"/>
          </a:xfrm>
          <a:prstGeom prst="rect">
            <a:avLst/>
          </a:prstGeom>
        </p:spPr>
      </p:pic>
      <p:grpSp>
        <p:nvGrpSpPr>
          <p:cNvPr id="11" name="组合 10">
            <a:extLst>
              <a:ext uri="{FF2B5EF4-FFF2-40B4-BE49-F238E27FC236}">
                <a16:creationId xmlns:a16="http://schemas.microsoft.com/office/drawing/2014/main" id="{182F72A3-5F28-4952-BB14-057B97EAB843}"/>
              </a:ext>
            </a:extLst>
          </p:cNvPr>
          <p:cNvGrpSpPr/>
          <p:nvPr/>
        </p:nvGrpSpPr>
        <p:grpSpPr>
          <a:xfrm>
            <a:off x="3289341" y="3921525"/>
            <a:ext cx="1686266" cy="1113609"/>
            <a:chOff x="3412784" y="4331085"/>
            <a:chExt cx="1686266" cy="1113609"/>
          </a:xfrm>
        </p:grpSpPr>
        <p:pic>
          <p:nvPicPr>
            <p:cNvPr id="13" name="Picture 11">
              <a:extLst>
                <a:ext uri="{FF2B5EF4-FFF2-40B4-BE49-F238E27FC236}">
                  <a16:creationId xmlns:a16="http://schemas.microsoft.com/office/drawing/2014/main" id="{09F7B1DE-FBC3-412A-9F92-F4D61937D813}"/>
                </a:ext>
              </a:extLst>
            </p:cNvPr>
            <p:cNvPicPr>
              <a:picLocks noChangeAspect="1"/>
            </p:cNvPicPr>
            <p:nvPr/>
          </p:nvPicPr>
          <p:blipFill>
            <a:blip r:embed="rId8"/>
            <a:stretch>
              <a:fillRect/>
            </a:stretch>
          </p:blipFill>
          <p:spPr>
            <a:xfrm>
              <a:off x="3412785" y="4339007"/>
              <a:ext cx="1686265" cy="1105687"/>
            </a:xfrm>
            <a:prstGeom prst="rect">
              <a:avLst/>
            </a:prstGeom>
          </p:spPr>
        </p:pic>
        <p:sp>
          <p:nvSpPr>
            <p:cNvPr id="3" name="矩形 2">
              <a:extLst>
                <a:ext uri="{FF2B5EF4-FFF2-40B4-BE49-F238E27FC236}">
                  <a16:creationId xmlns:a16="http://schemas.microsoft.com/office/drawing/2014/main" id="{94AB3D0B-BC3C-469F-A6D7-2E1A8BC381F0}"/>
                </a:ext>
              </a:extLst>
            </p:cNvPr>
            <p:cNvSpPr/>
            <p:nvPr/>
          </p:nvSpPr>
          <p:spPr>
            <a:xfrm>
              <a:off x="3412784" y="4331577"/>
              <a:ext cx="1686265" cy="1105687"/>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直接连接符 45">
              <a:extLst>
                <a:ext uri="{FF2B5EF4-FFF2-40B4-BE49-F238E27FC236}">
                  <a16:creationId xmlns:a16="http://schemas.microsoft.com/office/drawing/2014/main" id="{EFECBBC2-D3BA-4C94-AC92-38F1662DF681}"/>
                </a:ext>
              </a:extLst>
            </p:cNvPr>
            <p:cNvCxnSpPr>
              <a:cxnSpLocks/>
            </p:cNvCxnSpPr>
            <p:nvPr/>
          </p:nvCxnSpPr>
          <p:spPr>
            <a:xfrm>
              <a:off x="3844150" y="4346333"/>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E5ACF8AA-F838-4234-8EC9-E005395552F9}"/>
                </a:ext>
              </a:extLst>
            </p:cNvPr>
            <p:cNvCxnSpPr>
              <a:cxnSpLocks/>
            </p:cNvCxnSpPr>
            <p:nvPr/>
          </p:nvCxnSpPr>
          <p:spPr>
            <a:xfrm>
              <a:off x="4263874" y="4331577"/>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DADEB5C4-F6C4-4258-89FA-817A23BE6AA2}"/>
                </a:ext>
              </a:extLst>
            </p:cNvPr>
            <p:cNvCxnSpPr>
              <a:cxnSpLocks/>
            </p:cNvCxnSpPr>
            <p:nvPr/>
          </p:nvCxnSpPr>
          <p:spPr>
            <a:xfrm>
              <a:off x="4674800" y="4331085"/>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43" name="Picture 11">
            <a:extLst>
              <a:ext uri="{FF2B5EF4-FFF2-40B4-BE49-F238E27FC236}">
                <a16:creationId xmlns:a16="http://schemas.microsoft.com/office/drawing/2014/main" id="{8C6D4313-D312-45DC-88E7-34573BF9578D}"/>
              </a:ext>
            </a:extLst>
          </p:cNvPr>
          <p:cNvPicPr>
            <a:picLocks noChangeAspect="1"/>
          </p:cNvPicPr>
          <p:nvPr/>
        </p:nvPicPr>
        <p:blipFill>
          <a:blip r:embed="rId8"/>
          <a:stretch>
            <a:fillRect/>
          </a:stretch>
        </p:blipFill>
        <p:spPr>
          <a:xfrm>
            <a:off x="3268809" y="3914587"/>
            <a:ext cx="1686265" cy="1105687"/>
          </a:xfrm>
          <a:prstGeom prst="rect">
            <a:avLst/>
          </a:prstGeom>
        </p:spPr>
      </p:pic>
    </p:spTree>
    <p:extLst>
      <p:ext uri="{BB962C8B-B14F-4D97-AF65-F5344CB8AC3E}">
        <p14:creationId xmlns:p14="http://schemas.microsoft.com/office/powerpoint/2010/main" val="3724752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0"/>
                                  </p:stCondLst>
                                  <p:childTnLst>
                                    <p:animEffect transition="out" filter="fade">
                                      <p:cBhvr>
                                        <p:cTn id="6" dur="2000" tmFilter="0, 0; .2, .5; .8, .5; 1, 0"/>
                                        <p:tgtEl>
                                          <p:spTgt spid="21"/>
                                        </p:tgtEl>
                                      </p:cBhvr>
                                    </p:animEffect>
                                    <p:animScale>
                                      <p:cBhvr>
                                        <p:cTn id="7" dur="1000" autoRev="1" fill="hold"/>
                                        <p:tgtEl>
                                          <p:spTgt spid="21"/>
                                        </p:tgtEl>
                                      </p:cBhvr>
                                      <p:by x="105000" y="105000"/>
                                    </p:animScale>
                                  </p:childTnLst>
                                </p:cTn>
                              </p:par>
                            </p:childTnLst>
                          </p:cTn>
                        </p:par>
                        <p:par>
                          <p:cTn id="8" fill="hold">
                            <p:stCondLst>
                              <p:cond delay="2000"/>
                            </p:stCondLst>
                            <p:childTnLst>
                              <p:par>
                                <p:cTn id="9" presetID="1" presetClass="exit" presetSubtype="0" fill="hold" nodeType="afterEffect">
                                  <p:stCondLst>
                                    <p:cond delay="0"/>
                                  </p:stCondLst>
                                  <p:childTnLst>
                                    <p:set>
                                      <p:cBhvr>
                                        <p:cTn id="10" dur="1" fill="hold">
                                          <p:stCondLst>
                                            <p:cond delay="0"/>
                                          </p:stCondLst>
                                        </p:cTn>
                                        <p:tgtEl>
                                          <p:spTgt spid="43"/>
                                        </p:tgtEl>
                                        <p:attrNameLst>
                                          <p:attrName>style.visibility</p:attrName>
                                        </p:attrNameLst>
                                      </p:cBhvr>
                                      <p:to>
                                        <p:strVal val="hidden"/>
                                      </p:to>
                                    </p:set>
                                  </p:childTnLst>
                                </p:cTn>
                              </p:par>
                            </p:childTnLst>
                          </p:cTn>
                        </p:par>
                        <p:par>
                          <p:cTn id="11" fill="hold">
                            <p:stCondLst>
                              <p:cond delay="2000"/>
                            </p:stCondLst>
                            <p:childTnLst>
                              <p:par>
                                <p:cTn id="12" presetID="6" presetClass="emph" presetSubtype="0" fill="hold" nodeType="afterEffect">
                                  <p:stCondLst>
                                    <p:cond delay="0"/>
                                  </p:stCondLst>
                                  <p:childTnLst>
                                    <p:animScale>
                                      <p:cBhvr>
                                        <p:cTn id="13" dur="2000" fill="hold"/>
                                        <p:tgtEl>
                                          <p:spTgt spid="11"/>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394F38-7AD5-4BD0-BB42-E38513C74E67}"/>
              </a:ext>
            </a:extLst>
          </p:cNvPr>
          <p:cNvSpPr>
            <a:spLocks noGrp="1"/>
          </p:cNvSpPr>
          <p:nvPr>
            <p:ph type="title"/>
          </p:nvPr>
        </p:nvSpPr>
        <p:spPr/>
        <p:txBody>
          <a:bodyPr/>
          <a:lstStyle/>
          <a:p>
            <a:r>
              <a:rPr lang="en-US" altLang="zh-CN" dirty="0"/>
              <a:t>Implementation</a:t>
            </a:r>
            <a:endParaRPr lang="zh-CN" altLang="en-US" dirty="0"/>
          </a:p>
        </p:txBody>
      </p:sp>
      <p:pic>
        <p:nvPicPr>
          <p:cNvPr id="4" name="图片 3">
            <a:extLst>
              <a:ext uri="{FF2B5EF4-FFF2-40B4-BE49-F238E27FC236}">
                <a16:creationId xmlns:a16="http://schemas.microsoft.com/office/drawing/2014/main" id="{545B9C3F-737D-F140-9A0F-686FCB76EB13}"/>
              </a:ext>
            </a:extLst>
          </p:cNvPr>
          <p:cNvPicPr>
            <a:picLocks noChangeAspect="1"/>
          </p:cNvPicPr>
          <p:nvPr/>
        </p:nvPicPr>
        <p:blipFill>
          <a:blip r:embed="rId3"/>
          <a:stretch>
            <a:fillRect/>
          </a:stretch>
        </p:blipFill>
        <p:spPr>
          <a:xfrm>
            <a:off x="6341327" y="2331009"/>
            <a:ext cx="1430467" cy="1097991"/>
          </a:xfrm>
          <a:prstGeom prst="rect">
            <a:avLst/>
          </a:prstGeom>
        </p:spPr>
      </p:pic>
      <p:pic>
        <p:nvPicPr>
          <p:cNvPr id="1026" name="Picture 2" descr="iPhone 11 64GB Black - Apple">
            <a:extLst>
              <a:ext uri="{FF2B5EF4-FFF2-40B4-BE49-F238E27FC236}">
                <a16:creationId xmlns:a16="http://schemas.microsoft.com/office/drawing/2014/main" id="{399F9455-8E8F-164A-8503-162E12BA51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3528" y="4537004"/>
            <a:ext cx="1211347" cy="1434799"/>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7523F2E6-A077-5B47-B3BD-C11AF30280C3}"/>
              </a:ext>
            </a:extLst>
          </p:cNvPr>
          <p:cNvPicPr>
            <a:picLocks noChangeAspect="1"/>
          </p:cNvPicPr>
          <p:nvPr/>
        </p:nvPicPr>
        <p:blipFill>
          <a:blip r:embed="rId5"/>
          <a:stretch>
            <a:fillRect/>
          </a:stretch>
        </p:blipFill>
        <p:spPr>
          <a:xfrm>
            <a:off x="4055683" y="2104252"/>
            <a:ext cx="1277744" cy="1504898"/>
          </a:xfrm>
          <a:prstGeom prst="rect">
            <a:avLst/>
          </a:prstGeom>
        </p:spPr>
      </p:pic>
      <p:sp>
        <p:nvSpPr>
          <p:cNvPr id="10" name="文本框 9">
            <a:extLst>
              <a:ext uri="{FF2B5EF4-FFF2-40B4-BE49-F238E27FC236}">
                <a16:creationId xmlns:a16="http://schemas.microsoft.com/office/drawing/2014/main" id="{046C4942-26CC-497E-8D1E-FC47E91B2A43}"/>
              </a:ext>
            </a:extLst>
          </p:cNvPr>
          <p:cNvSpPr txBox="1"/>
          <p:nvPr/>
        </p:nvSpPr>
        <p:spPr>
          <a:xfrm>
            <a:off x="782141" y="2487369"/>
            <a:ext cx="3084306" cy="369332"/>
          </a:xfrm>
          <a:prstGeom prst="rect">
            <a:avLst/>
          </a:prstGeom>
          <a:noFill/>
        </p:spPr>
        <p:txBody>
          <a:bodyPr wrap="none" rtlCol="0">
            <a:spAutoFit/>
          </a:bodyPr>
          <a:lstStyle/>
          <a:p>
            <a:r>
              <a:rPr lang="en-US" altLang="zh-CN" dirty="0"/>
              <a:t>CentOS 7.0 server / GTX 2080ti</a:t>
            </a:r>
          </a:p>
        </p:txBody>
      </p:sp>
      <p:cxnSp>
        <p:nvCxnSpPr>
          <p:cNvPr id="13" name="直接连接符 12">
            <a:extLst>
              <a:ext uri="{FF2B5EF4-FFF2-40B4-BE49-F238E27FC236}">
                <a16:creationId xmlns:a16="http://schemas.microsoft.com/office/drawing/2014/main" id="{FDF17FEC-3E30-4AE6-84EC-ABD1571A8A8A}"/>
              </a:ext>
            </a:extLst>
          </p:cNvPr>
          <p:cNvCxnSpPr>
            <a:cxnSpLocks/>
          </p:cNvCxnSpPr>
          <p:nvPr/>
        </p:nvCxnSpPr>
        <p:spPr>
          <a:xfrm>
            <a:off x="5212893" y="3213540"/>
            <a:ext cx="1189464" cy="0"/>
          </a:xfrm>
          <a:prstGeom prst="line">
            <a:avLst/>
          </a:prstGeom>
          <a:ln w="28575">
            <a:solidFill>
              <a:srgbClr val="111111"/>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454631E7-E571-4907-9772-EAC9B0A765E7}"/>
              </a:ext>
            </a:extLst>
          </p:cNvPr>
          <p:cNvSpPr txBox="1"/>
          <p:nvPr/>
        </p:nvSpPr>
        <p:spPr>
          <a:xfrm>
            <a:off x="4302821" y="5059724"/>
            <a:ext cx="3552383" cy="646331"/>
          </a:xfrm>
          <a:prstGeom prst="rect">
            <a:avLst/>
          </a:prstGeom>
          <a:noFill/>
        </p:spPr>
        <p:txBody>
          <a:bodyPr wrap="none" rtlCol="0">
            <a:spAutoFit/>
          </a:bodyPr>
          <a:lstStyle/>
          <a:p>
            <a:r>
              <a:rPr lang="en-US" altLang="zh-CN" dirty="0"/>
              <a:t>iPhone 11,</a:t>
            </a:r>
          </a:p>
          <a:p>
            <a:r>
              <a:rPr lang="en-US" altLang="zh-CN" dirty="0"/>
              <a:t>with the A13 Bionic chip,</a:t>
            </a:r>
            <a:r>
              <a:rPr lang="zh-CN" altLang="en-US" dirty="0"/>
              <a:t> </a:t>
            </a:r>
            <a:r>
              <a:rPr lang="en-US" altLang="zh-CN" dirty="0"/>
              <a:t>four-core.</a:t>
            </a:r>
          </a:p>
        </p:txBody>
      </p:sp>
      <p:sp>
        <p:nvSpPr>
          <p:cNvPr id="19" name="文本框 18">
            <a:extLst>
              <a:ext uri="{FF2B5EF4-FFF2-40B4-BE49-F238E27FC236}">
                <a16:creationId xmlns:a16="http://schemas.microsoft.com/office/drawing/2014/main" id="{527EFE24-E55E-4134-8705-2F9A33DF64CC}"/>
              </a:ext>
            </a:extLst>
          </p:cNvPr>
          <p:cNvSpPr txBox="1"/>
          <p:nvPr/>
        </p:nvSpPr>
        <p:spPr>
          <a:xfrm>
            <a:off x="7963528" y="2672035"/>
            <a:ext cx="2974597" cy="646331"/>
          </a:xfrm>
          <a:prstGeom prst="rect">
            <a:avLst/>
          </a:prstGeom>
          <a:noFill/>
        </p:spPr>
        <p:txBody>
          <a:bodyPr wrap="none" rtlCol="0">
            <a:spAutoFit/>
          </a:bodyPr>
          <a:lstStyle/>
          <a:p>
            <a:r>
              <a:rPr lang="en-US" altLang="zh-CN" dirty="0"/>
              <a:t>NETGEAR Nighthawk Smart </a:t>
            </a:r>
          </a:p>
          <a:p>
            <a:r>
              <a:rPr lang="en-US" altLang="zh-CN" dirty="0" err="1"/>
              <a:t>WiFi</a:t>
            </a:r>
            <a:r>
              <a:rPr lang="en-US" altLang="zh-CN" dirty="0"/>
              <a:t> Router (R7000) - AC1900</a:t>
            </a:r>
          </a:p>
        </p:txBody>
      </p:sp>
      <p:pic>
        <p:nvPicPr>
          <p:cNvPr id="20" name="Picture 2" descr="https://timgsa.baidu.com/timg?image&amp;quality=80&amp;size=b9999_10000&amp;sec=1604140047911&amp;di=0ad83fcf5e05d4c56266cbccff3a98ac&amp;imgtype=0&amp;src=http%3A%2F%2Fgss0.baidu.com%2F9vo3dSag_xI4khGko9WTAnF6hhy%2Fzhidao%2Fpic%2Fitem%2Fc83d70cf3bc79f3d29003558b6a1cd11738b29f1.jpg">
            <a:extLst>
              <a:ext uri="{FF2B5EF4-FFF2-40B4-BE49-F238E27FC236}">
                <a16:creationId xmlns:a16="http://schemas.microsoft.com/office/drawing/2014/main" id="{238EB0B2-544B-4920-95D2-2B8B5894D5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9984938">
            <a:off x="7233987" y="3771158"/>
            <a:ext cx="1030454" cy="1030454"/>
          </a:xfrm>
          <a:prstGeom prst="rect">
            <a:avLst/>
          </a:prstGeom>
          <a:noFill/>
          <a:extLst>
            <a:ext uri="{909E8E84-426E-40DD-AFC4-6F175D3DCCD1}">
              <a14:hiddenFill xmlns:a14="http://schemas.microsoft.com/office/drawing/2010/main">
                <a:solidFill>
                  <a:srgbClr val="FFFFFF"/>
                </a:solidFill>
              </a14:hiddenFill>
            </a:ext>
          </a:extLst>
        </p:spPr>
      </p:pic>
      <p:sp>
        <p:nvSpPr>
          <p:cNvPr id="21" name="文本框 20">
            <a:extLst>
              <a:ext uri="{FF2B5EF4-FFF2-40B4-BE49-F238E27FC236}">
                <a16:creationId xmlns:a16="http://schemas.microsoft.com/office/drawing/2014/main" id="{0887CABA-58E7-4780-B61F-7AE88C14C567}"/>
              </a:ext>
            </a:extLst>
          </p:cNvPr>
          <p:cNvSpPr txBox="1"/>
          <p:nvPr/>
        </p:nvSpPr>
        <p:spPr>
          <a:xfrm>
            <a:off x="8036313" y="4086988"/>
            <a:ext cx="683200" cy="369332"/>
          </a:xfrm>
          <a:prstGeom prst="rect">
            <a:avLst/>
          </a:prstGeom>
          <a:noFill/>
        </p:spPr>
        <p:txBody>
          <a:bodyPr wrap="none" rtlCol="0">
            <a:spAutoFit/>
          </a:bodyPr>
          <a:lstStyle/>
          <a:p>
            <a:r>
              <a:rPr lang="en-US" altLang="zh-CN" dirty="0"/>
              <a:t>5GHz</a:t>
            </a:r>
            <a:endParaRPr lang="zh-CN" altLang="en-US" dirty="0"/>
          </a:p>
        </p:txBody>
      </p:sp>
    </p:spTree>
    <p:extLst>
      <p:ext uri="{BB962C8B-B14F-4D97-AF65-F5344CB8AC3E}">
        <p14:creationId xmlns:p14="http://schemas.microsoft.com/office/powerpoint/2010/main" val="2084854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394F38-7AD5-4BD0-BB42-E38513C74E67}"/>
              </a:ext>
            </a:extLst>
          </p:cNvPr>
          <p:cNvSpPr>
            <a:spLocks noGrp="1"/>
          </p:cNvSpPr>
          <p:nvPr>
            <p:ph type="title"/>
          </p:nvPr>
        </p:nvSpPr>
        <p:spPr/>
        <p:txBody>
          <a:bodyPr/>
          <a:lstStyle/>
          <a:p>
            <a:r>
              <a:rPr lang="en-US" altLang="zh-CN" dirty="0"/>
              <a:t>HEVC </a:t>
            </a:r>
            <a:r>
              <a:rPr lang="en-US" altLang="zh-CN" dirty="0" err="1"/>
              <a:t>v.s</a:t>
            </a:r>
            <a:r>
              <a:rPr lang="en-US" altLang="zh-CN" dirty="0"/>
              <a:t>. JPEG</a:t>
            </a:r>
          </a:p>
        </p:txBody>
      </p:sp>
      <p:grpSp>
        <p:nvGrpSpPr>
          <p:cNvPr id="7" name="组合 6">
            <a:extLst>
              <a:ext uri="{FF2B5EF4-FFF2-40B4-BE49-F238E27FC236}">
                <a16:creationId xmlns:a16="http://schemas.microsoft.com/office/drawing/2014/main" id="{05A476A4-5F14-43D6-86CB-394371812DEF}"/>
              </a:ext>
            </a:extLst>
          </p:cNvPr>
          <p:cNvGrpSpPr/>
          <p:nvPr/>
        </p:nvGrpSpPr>
        <p:grpSpPr>
          <a:xfrm>
            <a:off x="1049018" y="2782884"/>
            <a:ext cx="10304782" cy="3709991"/>
            <a:chOff x="1249672" y="2446657"/>
            <a:chExt cx="10304782" cy="3709991"/>
          </a:xfrm>
        </p:grpSpPr>
        <p:pic>
          <p:nvPicPr>
            <p:cNvPr id="9" name="图片 8">
              <a:extLst>
                <a:ext uri="{FF2B5EF4-FFF2-40B4-BE49-F238E27FC236}">
                  <a16:creationId xmlns:a16="http://schemas.microsoft.com/office/drawing/2014/main" id="{8F2A4D1E-4655-4C66-B91F-2B22AE9C93B9}"/>
                </a:ext>
              </a:extLst>
            </p:cNvPr>
            <p:cNvPicPr>
              <a:picLocks noChangeAspect="1"/>
            </p:cNvPicPr>
            <p:nvPr/>
          </p:nvPicPr>
          <p:blipFill>
            <a:blip r:embed="rId3"/>
            <a:stretch>
              <a:fillRect/>
            </a:stretch>
          </p:blipFill>
          <p:spPr>
            <a:xfrm>
              <a:off x="1249672" y="2446657"/>
              <a:ext cx="4946655" cy="3709991"/>
            </a:xfrm>
            <a:prstGeom prst="rect">
              <a:avLst/>
            </a:prstGeom>
          </p:spPr>
        </p:pic>
        <p:pic>
          <p:nvPicPr>
            <p:cNvPr id="11" name="图片 10">
              <a:extLst>
                <a:ext uri="{FF2B5EF4-FFF2-40B4-BE49-F238E27FC236}">
                  <a16:creationId xmlns:a16="http://schemas.microsoft.com/office/drawing/2014/main" id="{8DEF6F22-443D-4935-9E1F-88F974683A0C}"/>
                </a:ext>
              </a:extLst>
            </p:cNvPr>
            <p:cNvPicPr>
              <a:picLocks noChangeAspect="1"/>
            </p:cNvPicPr>
            <p:nvPr/>
          </p:nvPicPr>
          <p:blipFill>
            <a:blip r:embed="rId4"/>
            <a:stretch>
              <a:fillRect/>
            </a:stretch>
          </p:blipFill>
          <p:spPr>
            <a:xfrm>
              <a:off x="6607799" y="2446657"/>
              <a:ext cx="4946655" cy="3709991"/>
            </a:xfrm>
            <a:prstGeom prst="rect">
              <a:avLst/>
            </a:prstGeom>
          </p:spPr>
        </p:pic>
        <p:sp>
          <p:nvSpPr>
            <p:cNvPr id="12" name="椭圆 11">
              <a:extLst>
                <a:ext uri="{FF2B5EF4-FFF2-40B4-BE49-F238E27FC236}">
                  <a16:creationId xmlns:a16="http://schemas.microsoft.com/office/drawing/2014/main" id="{0CB31891-4BA9-492A-853F-9483F5C6391F}"/>
                </a:ext>
              </a:extLst>
            </p:cNvPr>
            <p:cNvSpPr/>
            <p:nvPr/>
          </p:nvSpPr>
          <p:spPr>
            <a:xfrm>
              <a:off x="4625340" y="2926080"/>
              <a:ext cx="297180" cy="23622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id="{DFF8EFF2-87FD-4CCF-B4FE-02A8D59395EF}"/>
                </a:ext>
              </a:extLst>
            </p:cNvPr>
            <p:cNvSpPr/>
            <p:nvPr/>
          </p:nvSpPr>
          <p:spPr>
            <a:xfrm>
              <a:off x="9700260" y="2926080"/>
              <a:ext cx="297180" cy="23622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内容占位符 2">
            <a:extLst>
              <a:ext uri="{FF2B5EF4-FFF2-40B4-BE49-F238E27FC236}">
                <a16:creationId xmlns:a16="http://schemas.microsoft.com/office/drawing/2014/main" id="{2815EE43-C0CB-46F3-938E-346946C82750}"/>
              </a:ext>
            </a:extLst>
          </p:cNvPr>
          <p:cNvSpPr>
            <a:spLocks noGrp="1"/>
          </p:cNvSpPr>
          <p:nvPr>
            <p:ph idx="1"/>
          </p:nvPr>
        </p:nvSpPr>
        <p:spPr>
          <a:xfrm>
            <a:off x="838200" y="1318260"/>
            <a:ext cx="10515600" cy="1729740"/>
          </a:xfrm>
        </p:spPr>
        <p:txBody>
          <a:bodyPr/>
          <a:lstStyle/>
          <a:p>
            <a:r>
              <a:rPr lang="en-US" altLang="zh-CN" dirty="0"/>
              <a:t>Video Quality Metrics - SSIM</a:t>
            </a:r>
          </a:p>
          <a:p>
            <a:pPr lvl="1"/>
            <a:r>
              <a:rPr lang="en-US" altLang="zh-CN" dirty="0"/>
              <a:t>HEVC:</a:t>
            </a:r>
            <a:r>
              <a:rPr lang="zh-CN" altLang="en-US" dirty="0"/>
              <a:t> </a:t>
            </a:r>
            <a:r>
              <a:rPr lang="en-US" altLang="zh-CN" dirty="0"/>
              <a:t>Quantity Parameter(</a:t>
            </a:r>
            <a:r>
              <a:rPr lang="en-US" altLang="zh-CN" dirty="0" err="1"/>
              <a:t>qp</a:t>
            </a:r>
            <a:r>
              <a:rPr lang="en-US" altLang="zh-CN" dirty="0"/>
              <a:t>)</a:t>
            </a:r>
            <a:r>
              <a:rPr lang="zh-CN" altLang="en-US" dirty="0"/>
              <a:t> </a:t>
            </a:r>
            <a:r>
              <a:rPr lang="en-US" altLang="zh-CN" dirty="0"/>
              <a:t>[0, 50] </a:t>
            </a:r>
          </a:p>
          <a:p>
            <a:pPr lvl="1"/>
            <a:r>
              <a:rPr lang="en-US" altLang="zh-CN" dirty="0"/>
              <a:t>JPEG:  Quality [0,100] </a:t>
            </a:r>
          </a:p>
          <a:p>
            <a:pPr lvl="1"/>
            <a:r>
              <a:rPr lang="en-US" altLang="zh-CN" dirty="0"/>
              <a:t>HEVC(</a:t>
            </a:r>
            <a:r>
              <a:rPr lang="en-US" altLang="zh-CN" dirty="0" err="1"/>
              <a:t>qp</a:t>
            </a:r>
            <a:r>
              <a:rPr lang="en-US" altLang="zh-CN" dirty="0"/>
              <a:t>=10) and JPEG(Quality=85) have almost the same SSIM value(&gt;0.98).</a:t>
            </a:r>
            <a:endParaRPr lang="zh-CN" altLang="en-US" dirty="0"/>
          </a:p>
        </p:txBody>
      </p:sp>
      <p:cxnSp>
        <p:nvCxnSpPr>
          <p:cNvPr id="5" name="直接箭头连接符 4">
            <a:extLst>
              <a:ext uri="{FF2B5EF4-FFF2-40B4-BE49-F238E27FC236}">
                <a16:creationId xmlns:a16="http://schemas.microsoft.com/office/drawing/2014/main" id="{B71631DD-B467-4A3D-A252-ACBDE66779C8}"/>
              </a:ext>
            </a:extLst>
          </p:cNvPr>
          <p:cNvCxnSpPr/>
          <p:nvPr/>
        </p:nvCxnSpPr>
        <p:spPr>
          <a:xfrm flipV="1">
            <a:off x="4456771" y="2231373"/>
            <a:ext cx="185854" cy="261018"/>
          </a:xfrm>
          <a:prstGeom prst="straightConnector1">
            <a:avLst/>
          </a:prstGeom>
          <a:ln>
            <a:solidFill>
              <a:srgbClr val="11111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774D048E-C327-46CA-A223-5B0E12B0C2F1}"/>
              </a:ext>
            </a:extLst>
          </p:cNvPr>
          <p:cNvCxnSpPr>
            <a:cxnSpLocks/>
          </p:cNvCxnSpPr>
          <p:nvPr/>
        </p:nvCxnSpPr>
        <p:spPr>
          <a:xfrm>
            <a:off x="6514872" y="1831627"/>
            <a:ext cx="185854" cy="273443"/>
          </a:xfrm>
          <a:prstGeom prst="straightConnector1">
            <a:avLst/>
          </a:prstGeom>
          <a:ln>
            <a:solidFill>
              <a:srgbClr val="11111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209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394F38-7AD5-4BD0-BB42-E38513C74E67}"/>
              </a:ext>
            </a:extLst>
          </p:cNvPr>
          <p:cNvSpPr>
            <a:spLocks noGrp="1"/>
          </p:cNvSpPr>
          <p:nvPr>
            <p:ph type="title"/>
          </p:nvPr>
        </p:nvSpPr>
        <p:spPr/>
        <p:txBody>
          <a:bodyPr/>
          <a:lstStyle/>
          <a:p>
            <a:r>
              <a:rPr lang="en-US" altLang="zh-CN" dirty="0"/>
              <a:t>HEVC </a:t>
            </a:r>
            <a:r>
              <a:rPr lang="en-US" altLang="zh-CN" dirty="0" err="1"/>
              <a:t>v.s</a:t>
            </a:r>
            <a:r>
              <a:rPr lang="en-US" altLang="zh-CN" dirty="0"/>
              <a:t>. JPEG</a:t>
            </a:r>
            <a:endParaRPr lang="zh-CN" altLang="en-US" dirty="0"/>
          </a:p>
        </p:txBody>
      </p:sp>
      <p:sp>
        <p:nvSpPr>
          <p:cNvPr id="3" name="内容占位符 2">
            <a:extLst>
              <a:ext uri="{FF2B5EF4-FFF2-40B4-BE49-F238E27FC236}">
                <a16:creationId xmlns:a16="http://schemas.microsoft.com/office/drawing/2014/main" id="{2815EE43-C0CB-46F3-938E-346946C82750}"/>
              </a:ext>
            </a:extLst>
          </p:cNvPr>
          <p:cNvSpPr>
            <a:spLocks noGrp="1"/>
          </p:cNvSpPr>
          <p:nvPr>
            <p:ph idx="1"/>
          </p:nvPr>
        </p:nvSpPr>
        <p:spPr>
          <a:xfrm>
            <a:off x="838200" y="1318261"/>
            <a:ext cx="10515600" cy="548640"/>
          </a:xfrm>
        </p:spPr>
        <p:txBody>
          <a:bodyPr/>
          <a:lstStyle/>
          <a:p>
            <a:r>
              <a:rPr lang="en-US" altLang="zh-CN" dirty="0"/>
              <a:t>Encoding Size &amp; Encoding Time</a:t>
            </a:r>
            <a:endParaRPr lang="zh-CN" altLang="en-US" dirty="0"/>
          </a:p>
        </p:txBody>
      </p:sp>
      <p:pic>
        <p:nvPicPr>
          <p:cNvPr id="7" name="图片 6">
            <a:extLst>
              <a:ext uri="{FF2B5EF4-FFF2-40B4-BE49-F238E27FC236}">
                <a16:creationId xmlns:a16="http://schemas.microsoft.com/office/drawing/2014/main" id="{2391624F-BE8A-0E44-B02B-9C56841BD249}"/>
              </a:ext>
            </a:extLst>
          </p:cNvPr>
          <p:cNvPicPr>
            <a:picLocks noChangeAspect="1"/>
          </p:cNvPicPr>
          <p:nvPr/>
        </p:nvPicPr>
        <p:blipFill>
          <a:blip r:embed="rId3"/>
          <a:stretch>
            <a:fillRect/>
          </a:stretch>
        </p:blipFill>
        <p:spPr>
          <a:xfrm>
            <a:off x="5400040" y="2027555"/>
            <a:ext cx="5953760" cy="4465320"/>
          </a:xfrm>
          <a:prstGeom prst="rect">
            <a:avLst/>
          </a:prstGeom>
        </p:spPr>
      </p:pic>
      <p:pic>
        <p:nvPicPr>
          <p:cNvPr id="10" name="图片 9">
            <a:extLst>
              <a:ext uri="{FF2B5EF4-FFF2-40B4-BE49-F238E27FC236}">
                <a16:creationId xmlns:a16="http://schemas.microsoft.com/office/drawing/2014/main" id="{9911807A-2C08-DA40-A0DA-6F020C6C5FE8}"/>
              </a:ext>
            </a:extLst>
          </p:cNvPr>
          <p:cNvPicPr>
            <a:picLocks noChangeAspect="1"/>
          </p:cNvPicPr>
          <p:nvPr/>
        </p:nvPicPr>
        <p:blipFill>
          <a:blip r:embed="rId4"/>
          <a:stretch>
            <a:fillRect/>
          </a:stretch>
        </p:blipFill>
        <p:spPr>
          <a:xfrm>
            <a:off x="838200" y="3468516"/>
            <a:ext cx="4222393" cy="1583397"/>
          </a:xfrm>
          <a:prstGeom prst="rect">
            <a:avLst/>
          </a:prstGeom>
        </p:spPr>
      </p:pic>
    </p:spTree>
    <p:extLst>
      <p:ext uri="{BB962C8B-B14F-4D97-AF65-F5344CB8AC3E}">
        <p14:creationId xmlns:p14="http://schemas.microsoft.com/office/powerpoint/2010/main" val="269594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a:extLst>
              <a:ext uri="{FF2B5EF4-FFF2-40B4-BE49-F238E27FC236}">
                <a16:creationId xmlns:a16="http://schemas.microsoft.com/office/drawing/2014/main" id="{B221C606-CB10-4573-B18B-DC1C70A49426}"/>
              </a:ext>
            </a:extLst>
          </p:cNvPr>
          <p:cNvPicPr>
            <a:picLocks noChangeAspect="1"/>
          </p:cNvPicPr>
          <p:nvPr/>
        </p:nvPicPr>
        <p:blipFill>
          <a:blip r:embed="rId3"/>
          <a:stretch>
            <a:fillRect/>
          </a:stretch>
        </p:blipFill>
        <p:spPr>
          <a:xfrm>
            <a:off x="296255" y="4167610"/>
            <a:ext cx="5183148" cy="2024866"/>
          </a:xfrm>
          <a:prstGeom prst="rect">
            <a:avLst/>
          </a:prstGeom>
        </p:spPr>
      </p:pic>
      <p:sp>
        <p:nvSpPr>
          <p:cNvPr id="2" name="标题 1">
            <a:extLst>
              <a:ext uri="{FF2B5EF4-FFF2-40B4-BE49-F238E27FC236}">
                <a16:creationId xmlns:a16="http://schemas.microsoft.com/office/drawing/2014/main" id="{55394F38-7AD5-4BD0-BB42-E38513C74E67}"/>
              </a:ext>
            </a:extLst>
          </p:cNvPr>
          <p:cNvSpPr>
            <a:spLocks noGrp="1"/>
          </p:cNvSpPr>
          <p:nvPr>
            <p:ph type="title"/>
          </p:nvPr>
        </p:nvSpPr>
        <p:spPr/>
        <p:txBody>
          <a:bodyPr/>
          <a:lstStyle/>
          <a:p>
            <a:r>
              <a:rPr lang="en-US" altLang="zh-CN" dirty="0"/>
              <a:t>Evaluation</a:t>
            </a:r>
            <a:endParaRPr lang="zh-CN" altLang="en-US" dirty="0"/>
          </a:p>
        </p:txBody>
      </p:sp>
      <p:sp>
        <p:nvSpPr>
          <p:cNvPr id="3" name="内容占位符 2">
            <a:extLst>
              <a:ext uri="{FF2B5EF4-FFF2-40B4-BE49-F238E27FC236}">
                <a16:creationId xmlns:a16="http://schemas.microsoft.com/office/drawing/2014/main" id="{2815EE43-C0CB-46F3-938E-346946C82750}"/>
              </a:ext>
            </a:extLst>
          </p:cNvPr>
          <p:cNvSpPr>
            <a:spLocks noGrp="1"/>
          </p:cNvSpPr>
          <p:nvPr>
            <p:ph idx="1"/>
          </p:nvPr>
        </p:nvSpPr>
        <p:spPr>
          <a:xfrm>
            <a:off x="838200" y="1318261"/>
            <a:ext cx="10515600" cy="533400"/>
          </a:xfrm>
        </p:spPr>
        <p:txBody>
          <a:bodyPr/>
          <a:lstStyle/>
          <a:p>
            <a:r>
              <a:rPr lang="en-US" altLang="zh-CN" dirty="0"/>
              <a:t>Different Sliding Methods</a:t>
            </a:r>
            <a:endParaRPr lang="zh-CN" altLang="en-US" dirty="0"/>
          </a:p>
        </p:txBody>
      </p:sp>
      <p:pic>
        <p:nvPicPr>
          <p:cNvPr id="5" name="图片 4">
            <a:extLst>
              <a:ext uri="{FF2B5EF4-FFF2-40B4-BE49-F238E27FC236}">
                <a16:creationId xmlns:a16="http://schemas.microsoft.com/office/drawing/2014/main" id="{A0CD087F-AB14-4368-83D2-CDE41B023B2F}"/>
              </a:ext>
            </a:extLst>
          </p:cNvPr>
          <p:cNvPicPr>
            <a:picLocks noChangeAspect="1"/>
          </p:cNvPicPr>
          <p:nvPr/>
        </p:nvPicPr>
        <p:blipFill>
          <a:blip r:embed="rId4"/>
          <a:stretch>
            <a:fillRect/>
          </a:stretch>
        </p:blipFill>
        <p:spPr>
          <a:xfrm>
            <a:off x="5479403" y="2026922"/>
            <a:ext cx="5615948" cy="4211961"/>
          </a:xfrm>
          <a:prstGeom prst="rect">
            <a:avLst/>
          </a:prstGeom>
        </p:spPr>
      </p:pic>
      <p:grpSp>
        <p:nvGrpSpPr>
          <p:cNvPr id="6" name="组合 5">
            <a:extLst>
              <a:ext uri="{FF2B5EF4-FFF2-40B4-BE49-F238E27FC236}">
                <a16:creationId xmlns:a16="http://schemas.microsoft.com/office/drawing/2014/main" id="{182F72A3-5F28-4952-BB14-057B97EAB843}"/>
              </a:ext>
            </a:extLst>
          </p:cNvPr>
          <p:cNvGrpSpPr/>
          <p:nvPr/>
        </p:nvGrpSpPr>
        <p:grpSpPr>
          <a:xfrm>
            <a:off x="3121468" y="2323313"/>
            <a:ext cx="1686266" cy="1113609"/>
            <a:chOff x="3412784" y="4331085"/>
            <a:chExt cx="1686266" cy="1113609"/>
          </a:xfrm>
        </p:grpSpPr>
        <p:pic>
          <p:nvPicPr>
            <p:cNvPr id="7" name="Picture 11">
              <a:extLst>
                <a:ext uri="{FF2B5EF4-FFF2-40B4-BE49-F238E27FC236}">
                  <a16:creationId xmlns:a16="http://schemas.microsoft.com/office/drawing/2014/main" id="{09F7B1DE-FBC3-412A-9F92-F4D61937D813}"/>
                </a:ext>
              </a:extLst>
            </p:cNvPr>
            <p:cNvPicPr>
              <a:picLocks noChangeAspect="1"/>
            </p:cNvPicPr>
            <p:nvPr/>
          </p:nvPicPr>
          <p:blipFill>
            <a:blip r:embed="rId5"/>
            <a:stretch>
              <a:fillRect/>
            </a:stretch>
          </p:blipFill>
          <p:spPr>
            <a:xfrm>
              <a:off x="3412785" y="4339007"/>
              <a:ext cx="1686265" cy="1105687"/>
            </a:xfrm>
            <a:prstGeom prst="rect">
              <a:avLst/>
            </a:prstGeom>
          </p:spPr>
        </p:pic>
        <p:sp>
          <p:nvSpPr>
            <p:cNvPr id="8" name="矩形 7">
              <a:extLst>
                <a:ext uri="{FF2B5EF4-FFF2-40B4-BE49-F238E27FC236}">
                  <a16:creationId xmlns:a16="http://schemas.microsoft.com/office/drawing/2014/main" id="{94AB3D0B-BC3C-469F-A6D7-2E1A8BC381F0}"/>
                </a:ext>
              </a:extLst>
            </p:cNvPr>
            <p:cNvSpPr/>
            <p:nvPr/>
          </p:nvSpPr>
          <p:spPr>
            <a:xfrm>
              <a:off x="3412784" y="4331577"/>
              <a:ext cx="1686265" cy="1105687"/>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p>
          </p:txBody>
        </p:sp>
        <p:cxnSp>
          <p:nvCxnSpPr>
            <p:cNvPr id="9" name="直接连接符 45">
              <a:extLst>
                <a:ext uri="{FF2B5EF4-FFF2-40B4-BE49-F238E27FC236}">
                  <a16:creationId xmlns:a16="http://schemas.microsoft.com/office/drawing/2014/main" id="{EFECBBC2-D3BA-4C94-AC92-38F1662DF681}"/>
                </a:ext>
              </a:extLst>
            </p:cNvPr>
            <p:cNvCxnSpPr>
              <a:cxnSpLocks/>
            </p:cNvCxnSpPr>
            <p:nvPr/>
          </p:nvCxnSpPr>
          <p:spPr>
            <a:xfrm>
              <a:off x="3844150" y="4346333"/>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48">
              <a:extLst>
                <a:ext uri="{FF2B5EF4-FFF2-40B4-BE49-F238E27FC236}">
                  <a16:creationId xmlns:a16="http://schemas.microsoft.com/office/drawing/2014/main" id="{E5ACF8AA-F838-4234-8EC9-E005395552F9}"/>
                </a:ext>
              </a:extLst>
            </p:cNvPr>
            <p:cNvCxnSpPr>
              <a:cxnSpLocks/>
            </p:cNvCxnSpPr>
            <p:nvPr/>
          </p:nvCxnSpPr>
          <p:spPr>
            <a:xfrm>
              <a:off x="4263874" y="4331577"/>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49">
              <a:extLst>
                <a:ext uri="{FF2B5EF4-FFF2-40B4-BE49-F238E27FC236}">
                  <a16:creationId xmlns:a16="http://schemas.microsoft.com/office/drawing/2014/main" id="{DADEB5C4-F6C4-4258-89FA-817A23BE6AA2}"/>
                </a:ext>
              </a:extLst>
            </p:cNvPr>
            <p:cNvCxnSpPr>
              <a:cxnSpLocks/>
            </p:cNvCxnSpPr>
            <p:nvPr/>
          </p:nvCxnSpPr>
          <p:spPr>
            <a:xfrm>
              <a:off x="4674800" y="4331085"/>
              <a:ext cx="0" cy="1098257"/>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2" name="Picture 11">
            <a:extLst>
              <a:ext uri="{FF2B5EF4-FFF2-40B4-BE49-F238E27FC236}">
                <a16:creationId xmlns:a16="http://schemas.microsoft.com/office/drawing/2014/main" id="{8A7763E0-84E7-9841-9E8A-CCD76E1ACD87}"/>
              </a:ext>
            </a:extLst>
          </p:cNvPr>
          <p:cNvPicPr>
            <a:picLocks noChangeAspect="1"/>
          </p:cNvPicPr>
          <p:nvPr/>
        </p:nvPicPr>
        <p:blipFill>
          <a:blip r:embed="rId5"/>
          <a:stretch>
            <a:fillRect/>
          </a:stretch>
        </p:blipFill>
        <p:spPr>
          <a:xfrm>
            <a:off x="342037" y="2323313"/>
            <a:ext cx="1686265" cy="1105687"/>
          </a:xfrm>
          <a:prstGeom prst="rect">
            <a:avLst/>
          </a:prstGeom>
        </p:spPr>
      </p:pic>
      <p:sp>
        <p:nvSpPr>
          <p:cNvPr id="4" name="下箭头 3">
            <a:extLst>
              <a:ext uri="{FF2B5EF4-FFF2-40B4-BE49-F238E27FC236}">
                <a16:creationId xmlns:a16="http://schemas.microsoft.com/office/drawing/2014/main" id="{4C7D19E4-6E0B-FF4B-A477-23E26F48F00A}"/>
              </a:ext>
            </a:extLst>
          </p:cNvPr>
          <p:cNvSpPr/>
          <p:nvPr/>
        </p:nvSpPr>
        <p:spPr>
          <a:xfrm rot="16200000">
            <a:off x="2284651" y="2559744"/>
            <a:ext cx="580468" cy="625887"/>
          </a:xfrm>
          <a:prstGeom prst="downArrow">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454547843"/>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Calibri"/>
        <a:ea typeface="微软雅黑"/>
        <a:cs typeface=""/>
      </a:majorFont>
      <a:minorFont>
        <a:latin typeface="Calibr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421</TotalTime>
  <Words>1351</Words>
  <Application>Microsoft Macintosh PowerPoint</Application>
  <PresentationFormat>宽屏</PresentationFormat>
  <Paragraphs>65</Paragraphs>
  <Slides>11</Slides>
  <Notes>10</Notes>
  <HiddenSlides>1</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等线</vt:lpstr>
      <vt:lpstr>Microsoft YaHei</vt:lpstr>
      <vt:lpstr>Arial</vt:lpstr>
      <vt:lpstr>Calibri</vt:lpstr>
      <vt:lpstr>Times New Roman</vt:lpstr>
      <vt:lpstr>Office 主题​​</vt:lpstr>
      <vt:lpstr>Project Report: Object Detection with Parallel Streaming on Mobile Devices</vt:lpstr>
      <vt:lpstr>Paper Review</vt:lpstr>
      <vt:lpstr>Background</vt:lpstr>
      <vt:lpstr>System Design</vt:lpstr>
      <vt:lpstr>System Design</vt:lpstr>
      <vt:lpstr>Implementation</vt:lpstr>
      <vt:lpstr>HEVC v.s. JPEG</vt:lpstr>
      <vt:lpstr>HEVC v.s. JPEG</vt:lpstr>
      <vt:lpstr>Evaluation</vt:lpstr>
      <vt:lpstr>Demo</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Wu Jiahang</dc:creator>
  <cp:lastModifiedBy>Wu Jiahang</cp:lastModifiedBy>
  <cp:revision>30</cp:revision>
  <dcterms:created xsi:type="dcterms:W3CDTF">2020-10-31T01:58:25Z</dcterms:created>
  <dcterms:modified xsi:type="dcterms:W3CDTF">2020-10-31T09:20:55Z</dcterms:modified>
</cp:coreProperties>
</file>

<file path=docProps/thumbnail.jpeg>
</file>